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</p:sldMasterIdLst>
  <p:notesMasterIdLst>
    <p:notesMasterId r:id="rId49"/>
  </p:notesMasterIdLst>
  <p:sldIdLst>
    <p:sldId id="315" r:id="rId2"/>
    <p:sldId id="316" r:id="rId3"/>
    <p:sldId id="317" r:id="rId4"/>
    <p:sldId id="318" r:id="rId5"/>
    <p:sldId id="321" r:id="rId6"/>
    <p:sldId id="322" r:id="rId7"/>
    <p:sldId id="324" r:id="rId8"/>
    <p:sldId id="325" r:id="rId9"/>
    <p:sldId id="326" r:id="rId10"/>
    <p:sldId id="327" r:id="rId11"/>
    <p:sldId id="328" r:id="rId12"/>
    <p:sldId id="329" r:id="rId13"/>
    <p:sldId id="331" r:id="rId14"/>
    <p:sldId id="332" r:id="rId15"/>
    <p:sldId id="330" r:id="rId16"/>
    <p:sldId id="333" r:id="rId17"/>
    <p:sldId id="335" r:id="rId18"/>
    <p:sldId id="334" r:id="rId19"/>
    <p:sldId id="336" r:id="rId20"/>
    <p:sldId id="337" r:id="rId21"/>
    <p:sldId id="340" r:id="rId22"/>
    <p:sldId id="339" r:id="rId23"/>
    <p:sldId id="346" r:id="rId24"/>
    <p:sldId id="348" r:id="rId25"/>
    <p:sldId id="349" r:id="rId26"/>
    <p:sldId id="350" r:id="rId27"/>
    <p:sldId id="351" r:id="rId28"/>
    <p:sldId id="359" r:id="rId29"/>
    <p:sldId id="362" r:id="rId30"/>
    <p:sldId id="363" r:id="rId31"/>
    <p:sldId id="365" r:id="rId32"/>
    <p:sldId id="364" r:id="rId33"/>
    <p:sldId id="338" r:id="rId34"/>
    <p:sldId id="352" r:id="rId35"/>
    <p:sldId id="356" r:id="rId36"/>
    <p:sldId id="357" r:id="rId37"/>
    <p:sldId id="343" r:id="rId38"/>
    <p:sldId id="355" r:id="rId39"/>
    <p:sldId id="358" r:id="rId40"/>
    <p:sldId id="345" r:id="rId41"/>
    <p:sldId id="360" r:id="rId42"/>
    <p:sldId id="366" r:id="rId43"/>
    <p:sldId id="361" r:id="rId44"/>
    <p:sldId id="369" r:id="rId45"/>
    <p:sldId id="367" r:id="rId46"/>
    <p:sldId id="370" r:id="rId47"/>
    <p:sldId id="368" r:id="rId48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2DA76"/>
    <a:srgbClr val="EAAF7E"/>
    <a:srgbClr val="FF0000"/>
    <a:srgbClr val="F8F8F8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606" autoAdjust="0"/>
  </p:normalViewPr>
  <p:slideViewPr>
    <p:cSldViewPr snapToGrid="0">
      <p:cViewPr varScale="1">
        <p:scale>
          <a:sx n="47" d="100"/>
          <a:sy n="47" d="100"/>
        </p:scale>
        <p:origin x="-1190" y="-77"/>
      </p:cViewPr>
      <p:guideLst>
        <p:guide orient="horz" pos="2160"/>
        <p:guide pos="2880"/>
      </p:guideLst>
    </p:cSldViewPr>
  </p:slid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8C66F90-64F7-43C5-9884-B399EE643054}" type="datetime1">
              <a:rPr lang="en-US"/>
              <a:pPr>
                <a:defRPr/>
              </a:pPr>
              <a:t>9/25/2010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1537FE7-9447-4259-996D-A2B4DC0967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6158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7" charset="-128"/>
        <a:cs typeface="ＭＳ Ｐゴシック" pitchFamily="-107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7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7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7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7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1537FE7-9447-4259-996D-A2B4DC0967CF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3253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1537FE7-9447-4259-996D-A2B4DC0967CF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3253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1537FE7-9447-4259-996D-A2B4DC0967CF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3253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1537FE7-9447-4259-996D-A2B4DC0967CF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6991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1537FE7-9447-4259-996D-A2B4DC0967CF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3078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1537FE7-9447-4259-996D-A2B4DC0967CF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0178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1537FE7-9447-4259-996D-A2B4DC0967CF}" type="slidenum">
              <a:rPr lang="en-US" smtClean="0"/>
              <a:pPr>
                <a:defRPr/>
              </a:pPr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0178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1537FE7-9447-4259-996D-A2B4DC0967CF}" type="slidenum">
              <a:rPr lang="en-US" smtClean="0"/>
              <a:pPr>
                <a:defRPr/>
              </a:pPr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682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1537FE7-9447-4259-996D-A2B4DC0967CF}" type="slidenum">
              <a:rPr lang="en-US" smtClean="0"/>
              <a:pPr>
                <a:defRPr/>
              </a:pPr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682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1537FE7-9447-4259-996D-A2B4DC0967CF}" type="slidenum">
              <a:rPr lang="en-US" smtClean="0"/>
              <a:pPr>
                <a:defRPr/>
              </a:pPr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682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1537FE7-9447-4259-996D-A2B4DC0967CF}" type="slidenum">
              <a:rPr lang="en-US" smtClean="0"/>
              <a:pPr>
                <a:defRPr/>
              </a:pPr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682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1537FE7-9447-4259-996D-A2B4DC0967CF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3253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1537FE7-9447-4259-996D-A2B4DC0967CF}" type="slidenum">
              <a:rPr lang="en-US" smtClean="0"/>
              <a:pPr>
                <a:defRPr/>
              </a:pPr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682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1537FE7-9447-4259-996D-A2B4DC0967CF}" type="slidenum">
              <a:rPr lang="en-US" smtClean="0"/>
              <a:pPr>
                <a:defRPr/>
              </a:pPr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6823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1537FE7-9447-4259-996D-A2B4DC0967CF}" type="slidenum">
              <a:rPr lang="en-US" smtClean="0"/>
              <a:pPr>
                <a:defRPr/>
              </a:pPr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6823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1537FE7-9447-4259-996D-A2B4DC0967CF}" type="slidenum">
              <a:rPr lang="en-US" smtClean="0"/>
              <a:pPr>
                <a:defRPr/>
              </a:pPr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682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1537FE7-9447-4259-996D-A2B4DC0967CF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3253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1537FE7-9447-4259-996D-A2B4DC0967CF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3253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1537FE7-9447-4259-996D-A2B4DC0967CF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3253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1537FE7-9447-4259-996D-A2B4DC0967CF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3253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1537FE7-9447-4259-996D-A2B4DC0967CF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3253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1537FE7-9447-4259-996D-A2B4DC0967CF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3253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1537FE7-9447-4259-996D-A2B4DC0967CF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3253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0213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8743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9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94855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71631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9078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1946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8979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67424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304460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47801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5167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99421" y="191037"/>
            <a:ext cx="1523862" cy="8573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48" y="6381936"/>
            <a:ext cx="8661701" cy="51202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Arial" pitchFamily="34" charset="0"/>
          <a:ea typeface="Arial" pitchFamily="34" charset="0"/>
          <a:cs typeface="Arial" pitchFamily="34" charset="0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ea typeface="ＭＳ Ｐゴシック" charset="-128"/>
          <a:cs typeface="Arial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ea typeface="ＭＳ Ｐゴシック" charset="-128"/>
          <a:cs typeface="Arial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ea typeface="ＭＳ Ｐゴシック" charset="-128"/>
          <a:cs typeface="Arial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ea typeface="ＭＳ Ｐゴシック" charset="-128"/>
          <a:cs typeface="Arial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Arial" pitchFamily="34" charset="0"/>
          <a:ea typeface="ＭＳ Ｐゴシック" charset="-128"/>
          <a:cs typeface="Arial" pitchFamily="34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Arial" pitchFamily="34" charset="0"/>
          <a:ea typeface="ＭＳ Ｐゴシック" charset="-128"/>
          <a:cs typeface="Arial" pitchFamily="34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Arial" pitchFamily="34" charset="0"/>
          <a:ea typeface="ＭＳ Ｐゴシック" charset="-128"/>
          <a:cs typeface="Arial" pitchFamily="34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Arial" pitchFamily="34" charset="0"/>
          <a:ea typeface="ＭＳ Ｐゴシック" charset="-128"/>
          <a:cs typeface="Arial" pitchFamily="34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chemeClr val="tx1"/>
          </a:solidFill>
          <a:latin typeface="Arial" pitchFamily="34" charset="0"/>
          <a:ea typeface="ＭＳ Ｐゴシック" charset="-128"/>
          <a:cs typeface="Arial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685800" y="1504554"/>
            <a:ext cx="7772400" cy="1470025"/>
          </a:xfrm>
        </p:spPr>
        <p:txBody>
          <a:bodyPr/>
          <a:lstStyle/>
          <a:p>
            <a:pPr algn="ctr"/>
            <a:r>
              <a:rPr lang="zh-CN" altLang="en-US" sz="52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实用</a:t>
            </a:r>
            <a:r>
              <a:rPr lang="en-US" altLang="zh-CN" sz="52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BSGP</a:t>
            </a:r>
            <a:r>
              <a:rPr lang="zh-CN" altLang="en-US" sz="52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编程</a:t>
            </a:r>
            <a:endParaRPr lang="en-US" sz="520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1371600" y="3512583"/>
            <a:ext cx="6400800" cy="2167759"/>
          </a:xfrm>
        </p:spPr>
        <p:txBody>
          <a:bodyPr/>
          <a:lstStyle/>
          <a:p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侯启明</a:t>
            </a: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200" dirty="0" smtClean="0">
                <a:latin typeface="黑体" pitchFamily="49" charset="-122"/>
                <a:ea typeface="黑体" pitchFamily="49" charset="-122"/>
              </a:rPr>
              <a:t>浙江大学图形与并行系统实验室</a:t>
            </a:r>
            <a:endParaRPr lang="en-US" altLang="zh-CN" sz="22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200" dirty="0" smtClean="0">
                <a:latin typeface="黑体" pitchFamily="49" charset="-122"/>
                <a:ea typeface="黑体" pitchFamily="49" charset="-122"/>
              </a:rPr>
              <a:t>浙江大学</a:t>
            </a:r>
            <a:r>
              <a:rPr lang="en-US" altLang="zh-CN" sz="2200" dirty="0" smtClean="0">
                <a:latin typeface="黑体" pitchFamily="49" charset="-122"/>
                <a:ea typeface="黑体" pitchFamily="49" charset="-122"/>
              </a:rPr>
              <a:t>CAD&amp;CG</a:t>
            </a:r>
            <a:r>
              <a:rPr lang="zh-CN" altLang="en-US" sz="2200" dirty="0" smtClean="0">
                <a:latin typeface="黑体" pitchFamily="49" charset="-122"/>
                <a:ea typeface="黑体" pitchFamily="49" charset="-122"/>
              </a:rPr>
              <a:t>国家重点实验室</a:t>
            </a:r>
            <a:endParaRPr lang="en-US" sz="22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151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>
                <a:latin typeface="黑体" pitchFamily="49" charset="-122"/>
                <a:ea typeface="黑体" pitchFamily="49" charset="-122"/>
              </a:rPr>
              <a:t>回到刚才的</a:t>
            </a:r>
            <a:r>
              <a:rPr lang="en-US" altLang="zh-CN" b="0" dirty="0" smtClean="0">
                <a:latin typeface="黑体" pitchFamily="49" charset="-122"/>
                <a:ea typeface="黑体" pitchFamily="49" charset="-122"/>
              </a:rPr>
              <a:t>BSGP</a:t>
            </a:r>
            <a:r>
              <a:rPr lang="zh-CN" altLang="en-US" b="0" dirty="0" smtClean="0">
                <a:latin typeface="黑体" pitchFamily="49" charset="-122"/>
                <a:ea typeface="黑体" pitchFamily="49" charset="-122"/>
              </a:rPr>
              <a:t>程序</a:t>
            </a:r>
            <a:endParaRPr lang="zh-CN" altLang="en-US" b="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99" y="1600201"/>
            <a:ext cx="7984274" cy="4525433"/>
          </a:xfrm>
        </p:spPr>
        <p:txBody>
          <a:bodyPr/>
          <a:lstStyle/>
          <a:p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256</a:t>
            </a:r>
            <a:r>
              <a:rPr lang="en-US" altLang="zh-CN" baseline="300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个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线程</a:t>
            </a:r>
            <a:endParaRPr lang="en-US" altLang="zh-CN" baseline="30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每个线程负责计算一个像素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用调试函数</a:t>
            </a:r>
            <a:r>
              <a:rPr lang="en-US" altLang="zh-CN" dirty="0" err="1" smtClean="0">
                <a:latin typeface="宋体" pitchFamily="2" charset="-122"/>
                <a:ea typeface="宋体" pitchFamily="2" charset="-122"/>
              </a:rPr>
              <a:t>plot.imagexy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收集数据绘制结果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1667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>
                <a:latin typeface="黑体" pitchFamily="49" charset="-122"/>
                <a:ea typeface="黑体" pitchFamily="49" charset="-122"/>
              </a:rPr>
              <a:t>我们万众一心：线程的集体观</a:t>
            </a:r>
            <a:endParaRPr lang="zh-CN" altLang="en-US" b="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99" y="1600202"/>
            <a:ext cx="7984274" cy="2932770"/>
          </a:xfrm>
        </p:spPr>
        <p:txBody>
          <a:bodyPr/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现实中的集体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7172" name="Picture 4" descr="http://news.cctv.com/20080808/images/1218199290778_1218199290778_r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57738" y="2207942"/>
            <a:ext cx="4314825" cy="2185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himg2.huanqiu.com/attachment/080808/6d8fbf6d8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0041" y="2207943"/>
            <a:ext cx="2866074" cy="2185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内容占位符 2"/>
          <p:cNvSpPr txBox="1">
            <a:spLocks/>
          </p:cNvSpPr>
          <p:nvPr/>
        </p:nvSpPr>
        <p:spPr bwMode="auto">
          <a:xfrm>
            <a:off x="457199" y="4532972"/>
            <a:ext cx="7984274" cy="1767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tx1"/>
                </a:solidFill>
                <a:latin typeface="Arial" pitchFamily="34" charset="0"/>
                <a:ea typeface="ＭＳ Ｐゴシック" charset="-128"/>
                <a:cs typeface="Arial" pitchFamily="34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charset="-128"/>
                <a:cs typeface="Arial" pitchFamily="34" charset="0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Arial" pitchFamily="34" charset="0"/>
                <a:ea typeface="ＭＳ Ｐゴシック" charset="-128"/>
                <a:cs typeface="Arial" pitchFamily="34" charset="0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kern="1200">
                <a:solidFill>
                  <a:schemeClr val="tx1"/>
                </a:solidFill>
                <a:latin typeface="Arial" pitchFamily="34" charset="0"/>
                <a:ea typeface="ＭＳ Ｐゴシック" charset="-128"/>
                <a:cs typeface="Arial" pitchFamily="34" charset="0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ern="1200">
                <a:solidFill>
                  <a:schemeClr val="tx1"/>
                </a:solidFill>
                <a:latin typeface="Arial" pitchFamily="34" charset="0"/>
                <a:ea typeface="ＭＳ Ｐゴシック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整体看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是字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，单独看是人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每个人代表一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个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像素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3332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>
                <a:latin typeface="黑体" pitchFamily="49" charset="-122"/>
                <a:ea typeface="黑体" pitchFamily="49" charset="-122"/>
              </a:rPr>
              <a:t>我们万众一心：</a:t>
            </a:r>
            <a:r>
              <a:rPr lang="zh-CN" altLang="en-US" b="0" dirty="0">
                <a:latin typeface="黑体" pitchFamily="49" charset="-122"/>
                <a:ea typeface="黑体" pitchFamily="49" charset="-122"/>
              </a:rPr>
              <a:t>线程的集体观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99" y="1600202"/>
            <a:ext cx="7984274" cy="4399154"/>
          </a:xfrm>
        </p:spPr>
        <p:txBody>
          <a:bodyPr/>
          <a:lstStyle/>
          <a:p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GPU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线程的集体操作：刚才的</a:t>
            </a:r>
            <a:r>
              <a:rPr lang="en-US" altLang="zh-CN" dirty="0" err="1" smtClean="0">
                <a:latin typeface="宋体" pitchFamily="2" charset="-122"/>
                <a:ea typeface="宋体" pitchFamily="2" charset="-122"/>
              </a:rPr>
              <a:t>plot.imagexy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全体线程可以整体看作一张图片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每个线程代表一个像素：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lvl="1"/>
            <a:r>
              <a:rPr lang="en-US" altLang="zh-CN" dirty="0" err="1" smtClean="0">
                <a:latin typeface="宋体" pitchFamily="2" charset="-122"/>
                <a:ea typeface="宋体" pitchFamily="2" charset="-122"/>
              </a:rPr>
              <a:t>x,y,col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dirty="0" smtClean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6809" y="2804531"/>
            <a:ext cx="3110303" cy="3585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869912" y="4145587"/>
            <a:ext cx="47056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  GPU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线程并非纯粹的执行单元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，线程里的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每个变量在集体视角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下往往都有一定的实际意义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150713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>
                <a:latin typeface="黑体" pitchFamily="49" charset="-122"/>
                <a:ea typeface="黑体" pitchFamily="49" charset="-122"/>
              </a:rPr>
              <a:t>集体观的应用：</a:t>
            </a:r>
            <a:r>
              <a:rPr lang="en-US" altLang="zh-CN" b="0" dirty="0" smtClean="0">
                <a:latin typeface="+mj-lt"/>
                <a:ea typeface="黑体" pitchFamily="49" charset="-122"/>
              </a:rPr>
              <a:t>Image filtering</a:t>
            </a:r>
            <a:endParaRPr lang="zh-CN" altLang="en-US" b="0" dirty="0">
              <a:latin typeface="+mj-lt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99" y="1600202"/>
            <a:ext cx="7984274" cy="4399154"/>
          </a:xfrm>
        </p:spPr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Gaussian blur (live demo)</a:t>
            </a:r>
          </a:p>
          <a:p>
            <a:endParaRPr lang="en-US" altLang="zh-CN" dirty="0" smtClean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892" y="2225830"/>
            <a:ext cx="3634337" cy="3829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4146" y="2225831"/>
            <a:ext cx="3634337" cy="3829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384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>
                <a:latin typeface="黑体" pitchFamily="49" charset="-122"/>
                <a:ea typeface="黑体" pitchFamily="49" charset="-122"/>
              </a:rPr>
              <a:t>集体观的应用：</a:t>
            </a:r>
            <a:r>
              <a:rPr lang="en-US" altLang="zh-CN" b="0" dirty="0" smtClean="0">
                <a:latin typeface="+mj-lt"/>
                <a:ea typeface="黑体" pitchFamily="49" charset="-122"/>
              </a:rPr>
              <a:t>Image filtering</a:t>
            </a:r>
            <a:endParaRPr lang="zh-CN" altLang="en-US" b="0" dirty="0">
              <a:latin typeface="+mj-lt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99" y="1600202"/>
            <a:ext cx="7984274" cy="4399154"/>
          </a:xfrm>
        </p:spPr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Gaussian blur (live demo)</a:t>
            </a:r>
          </a:p>
          <a:p>
            <a:r>
              <a:rPr lang="en-US" altLang="zh-CN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thread.get</a:t>
            </a:r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:</a:t>
            </a:r>
          </a:p>
          <a:p>
            <a:pPr lvl="1"/>
            <a:r>
              <a:rPr lang="zh-CN" altLang="en-US" dirty="0" smtClean="0">
                <a:latin typeface="+mj-ea"/>
                <a:ea typeface="+mj-ea"/>
                <a:cs typeface="Arial Unicode MS" pitchFamily="34" charset="-122"/>
              </a:rPr>
              <a:t>表面意义：线程通信，取得其他线程的变量值</a:t>
            </a:r>
            <a:endParaRPr lang="en-US" altLang="zh-CN" dirty="0" smtClean="0">
              <a:latin typeface="+mj-ea"/>
              <a:ea typeface="+mj-ea"/>
              <a:cs typeface="Arial Unicode MS" pitchFamily="34" charset="-122"/>
            </a:endParaRPr>
          </a:p>
          <a:p>
            <a:pPr lvl="1"/>
            <a:r>
              <a:rPr lang="zh-CN" altLang="en-US" dirty="0" smtClean="0">
                <a:latin typeface="+mj-ea"/>
                <a:ea typeface="+mj-ea"/>
                <a:cs typeface="Arial Unicode MS" pitchFamily="34" charset="-122"/>
              </a:rPr>
              <a:t>这里的实际意义：取得邻域像素的值</a:t>
            </a:r>
            <a:endParaRPr lang="en-US" altLang="zh-CN" dirty="0" smtClean="0">
              <a:latin typeface="+mj-ea"/>
              <a:ea typeface="+mj-ea"/>
              <a:cs typeface="Arial Unicode MS" pitchFamily="34" charset="-122"/>
            </a:endParaRPr>
          </a:p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barrier </a:t>
            </a:r>
          </a:p>
          <a:p>
            <a:pPr lvl="1"/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表面意义：线程同步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lvl="1"/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这里的实际意义：划分处理的阶段，界定</a:t>
            </a:r>
            <a:r>
              <a:rPr lang="en-US" altLang="zh-CN" dirty="0" err="1" smtClean="0">
                <a:latin typeface="宋体" pitchFamily="2" charset="-122"/>
                <a:ea typeface="宋体" pitchFamily="2" charset="-122"/>
              </a:rPr>
              <a:t>thread.get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的行为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138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>
                <a:latin typeface="+mn-ea"/>
                <a:ea typeface="+mn-ea"/>
              </a:rPr>
              <a:t>看齐，报数，整队：集体操作</a:t>
            </a:r>
            <a:endParaRPr lang="zh-CN" altLang="en-US" b="0" dirty="0"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774687"/>
          </a:xfrm>
        </p:spPr>
        <p:txBody>
          <a:bodyPr/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线程们不会总是各自为战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线程之间偶尔总需要一些协调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7936" y="2711249"/>
            <a:ext cx="3333750" cy="333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1992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>
                <a:latin typeface="+mn-ea"/>
                <a:ea typeface="+mn-ea"/>
              </a:rPr>
              <a:t>看齐：</a:t>
            </a:r>
            <a:r>
              <a:rPr lang="en-US" altLang="zh-CN" b="0" dirty="0">
                <a:latin typeface="+mn-ea"/>
                <a:ea typeface="+mn-ea"/>
              </a:rPr>
              <a:t>barrier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774687"/>
          </a:xfrm>
        </p:spPr>
        <p:txBody>
          <a:bodyPr/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确保每个线程都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完成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了本阶段的任务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lvl="1"/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例如刚才程序中的水平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blur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部分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界定</a:t>
            </a:r>
            <a:r>
              <a:rPr lang="en-US" altLang="zh-CN" dirty="0" err="1" smtClean="0">
                <a:latin typeface="宋体" pitchFamily="2" charset="-122"/>
                <a:ea typeface="宋体" pitchFamily="2" charset="-122"/>
              </a:rPr>
              <a:t>thread.get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的行为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lvl="1"/>
            <a:r>
              <a:rPr lang="en-US" altLang="zh-CN" dirty="0" err="1" smtClean="0">
                <a:latin typeface="宋体" pitchFamily="2" charset="-122"/>
                <a:ea typeface="宋体" pitchFamily="2" charset="-122"/>
              </a:rPr>
              <a:t>thread.get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拿到的永远是上一个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barrier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处的值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3737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>
                <a:latin typeface="+mn-ea"/>
                <a:ea typeface="+mn-ea"/>
              </a:rPr>
              <a:t>报数：</a:t>
            </a:r>
            <a:r>
              <a:rPr lang="en-US" altLang="zh-CN" b="0" dirty="0" smtClean="0">
                <a:latin typeface="+mn-ea"/>
                <a:ea typeface="+mn-ea"/>
              </a:rPr>
              <a:t>scan</a:t>
            </a:r>
            <a:endParaRPr lang="zh-CN" altLang="en-US" b="0" dirty="0"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774687"/>
          </a:xfrm>
        </p:spPr>
        <p:txBody>
          <a:bodyPr/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现实中的报数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973" y="2849615"/>
            <a:ext cx="4244800" cy="318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椭圆形标注 4"/>
          <p:cNvSpPr/>
          <p:nvPr/>
        </p:nvSpPr>
        <p:spPr>
          <a:xfrm>
            <a:off x="5508703" y="2244420"/>
            <a:ext cx="3044283" cy="992459"/>
          </a:xfrm>
          <a:prstGeom prst="wedgeEllipseCallout">
            <a:avLst>
              <a:gd name="adj1" fmla="val -9844"/>
              <a:gd name="adj2" fmla="val 6474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报告班长，应到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人，实到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人，请指示！</a:t>
            </a:r>
            <a:endParaRPr lang="zh-CN" altLang="en-US" dirty="0"/>
          </a:p>
        </p:txBody>
      </p:sp>
      <p:sp>
        <p:nvSpPr>
          <p:cNvPr id="8" name="椭圆形标注 7"/>
          <p:cNvSpPr/>
          <p:nvPr/>
        </p:nvSpPr>
        <p:spPr>
          <a:xfrm>
            <a:off x="1740637" y="2292053"/>
            <a:ext cx="846448" cy="669075"/>
          </a:xfrm>
          <a:prstGeom prst="wedgeEllipseCallout">
            <a:avLst>
              <a:gd name="adj1" fmla="val 18689"/>
              <a:gd name="adj2" fmla="val 1158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4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2877016" y="2477084"/>
            <a:ext cx="1170878" cy="527134"/>
          </a:xfrm>
          <a:prstGeom prst="wedgeEllipseCallout">
            <a:avLst>
              <a:gd name="adj1" fmla="val 18689"/>
              <a:gd name="adj2" fmla="val 1158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我不在</a:t>
            </a:r>
          </a:p>
        </p:txBody>
      </p:sp>
      <p:sp>
        <p:nvSpPr>
          <p:cNvPr id="10" name="椭圆形标注 9"/>
          <p:cNvSpPr/>
          <p:nvPr/>
        </p:nvSpPr>
        <p:spPr>
          <a:xfrm>
            <a:off x="4372325" y="2292053"/>
            <a:ext cx="846448" cy="669075"/>
          </a:xfrm>
          <a:prstGeom prst="wedgeEllipseCallout">
            <a:avLst>
              <a:gd name="adj1" fmla="val 18689"/>
              <a:gd name="adj2" fmla="val 1158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</a:t>
            </a:r>
            <a:endParaRPr lang="zh-CN" altLang="en-US" sz="4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862773" y="3246238"/>
            <a:ext cx="2379146" cy="239297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7766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0" dirty="0" smtClean="0">
                <a:latin typeface="+mn-ea"/>
                <a:ea typeface="+mn-ea"/>
              </a:rPr>
              <a:t>scan</a:t>
            </a:r>
            <a:r>
              <a:rPr lang="zh-CN" altLang="en-US" b="0" dirty="0" smtClean="0">
                <a:latin typeface="+mn-ea"/>
                <a:ea typeface="+mn-ea"/>
              </a:rPr>
              <a:t>的主要用途</a:t>
            </a:r>
            <a:endParaRPr lang="zh-CN" altLang="en-US" b="0" dirty="0"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774687"/>
          </a:xfrm>
        </p:spPr>
        <p:txBody>
          <a:bodyPr/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统计符合某条件的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线程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数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得到每个线程在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符合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条件的线程中的序号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常常用于挑选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出符合条件的数据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1328" y="3904844"/>
            <a:ext cx="3077040" cy="2309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椭圆形标注 5"/>
          <p:cNvSpPr/>
          <p:nvPr/>
        </p:nvSpPr>
        <p:spPr>
          <a:xfrm>
            <a:off x="5431689" y="3405674"/>
            <a:ext cx="682006" cy="539092"/>
          </a:xfrm>
          <a:prstGeom prst="wedgeEllipseCallout">
            <a:avLst>
              <a:gd name="adj1" fmla="val 18689"/>
              <a:gd name="adj2" fmla="val 1158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6246939" y="3640501"/>
            <a:ext cx="943409" cy="424726"/>
          </a:xfrm>
          <a:prstGeom prst="wedgeEllipseCallout">
            <a:avLst>
              <a:gd name="adj1" fmla="val 18689"/>
              <a:gd name="adj2" fmla="val 1158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我不在</a:t>
            </a:r>
          </a:p>
        </p:txBody>
      </p:sp>
      <p:sp>
        <p:nvSpPr>
          <p:cNvPr id="8" name="椭圆形标注 7"/>
          <p:cNvSpPr/>
          <p:nvPr/>
        </p:nvSpPr>
        <p:spPr>
          <a:xfrm>
            <a:off x="7273333" y="3405674"/>
            <a:ext cx="682006" cy="539092"/>
          </a:xfrm>
          <a:prstGeom prst="wedgeEllipseCallout">
            <a:avLst>
              <a:gd name="adj1" fmla="val 18689"/>
              <a:gd name="adj2" fmla="val 1158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</a:t>
            </a:r>
            <a:endParaRPr lang="zh-CN" altLang="en-US" sz="4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03571" y="3405674"/>
            <a:ext cx="2797911" cy="281417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椭圆形标注 10"/>
          <p:cNvSpPr/>
          <p:nvPr/>
        </p:nvSpPr>
        <p:spPr>
          <a:xfrm>
            <a:off x="2632733" y="3251056"/>
            <a:ext cx="1426311" cy="992459"/>
          </a:xfrm>
          <a:prstGeom prst="wedgeEllipseCallout">
            <a:avLst>
              <a:gd name="adj1" fmla="val -42811"/>
              <a:gd name="adj2" fmla="val 6025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应到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人实到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人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489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0" dirty="0">
                <a:latin typeface="+mn-ea"/>
                <a:ea typeface="+mn-ea"/>
              </a:rPr>
              <a:t>s</a:t>
            </a:r>
            <a:r>
              <a:rPr lang="en-US" altLang="zh-CN" b="0" dirty="0" smtClean="0">
                <a:latin typeface="+mn-ea"/>
                <a:ea typeface="+mn-ea"/>
              </a:rPr>
              <a:t>can</a:t>
            </a:r>
            <a:r>
              <a:rPr lang="zh-CN" altLang="en-US" b="0" dirty="0" smtClean="0">
                <a:latin typeface="+mn-ea"/>
                <a:ea typeface="+mn-ea"/>
              </a:rPr>
              <a:t>实例</a:t>
            </a:r>
            <a:endParaRPr lang="en-US" altLang="zh-CN" b="0" dirty="0"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774687"/>
          </a:xfrm>
        </p:spPr>
        <p:txBody>
          <a:bodyPr/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挑出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Lena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帽子上的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毛 </a:t>
            </a:r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(live demo)</a:t>
            </a:r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6443" y="2174721"/>
            <a:ext cx="3790903" cy="3936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79850" y="2570472"/>
            <a:ext cx="4616593" cy="3144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139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>
                <a:latin typeface="黑体" pitchFamily="49" charset="-122"/>
                <a:ea typeface="黑体" pitchFamily="49" charset="-122"/>
              </a:rPr>
              <a:t>什么</a:t>
            </a:r>
            <a:r>
              <a:rPr lang="zh-CN" altLang="en-US" b="0" dirty="0">
                <a:latin typeface="黑体" pitchFamily="49" charset="-122"/>
                <a:ea typeface="黑体" pitchFamily="49" charset="-122"/>
              </a:rPr>
              <a:t>是</a:t>
            </a:r>
            <a:r>
              <a:rPr lang="en-US" altLang="zh-CN" b="0" dirty="0" smtClean="0">
                <a:latin typeface="黑体" pitchFamily="49" charset="-122"/>
                <a:ea typeface="黑体" pitchFamily="49" charset="-122"/>
              </a:rPr>
              <a:t>BSGP</a:t>
            </a:r>
            <a:endParaRPr lang="zh-CN" altLang="en-US" b="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BSGP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：缩写是秘密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lvl="1"/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觉得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不好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念，可以叫“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I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语言”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方便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GPU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编程的新式语言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核心理念：行云流水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的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编程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217" y="3805238"/>
            <a:ext cx="3281246" cy="2253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9990" y="3787153"/>
            <a:ext cx="3446309" cy="2271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611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>
                <a:latin typeface="+mn-ea"/>
                <a:ea typeface="+mn-ea"/>
              </a:rPr>
              <a:t>整队：线程顺序调整</a:t>
            </a:r>
            <a:endParaRPr lang="zh-CN" altLang="en-US" b="0" dirty="0"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774687"/>
          </a:xfrm>
        </p:spPr>
        <p:txBody>
          <a:bodyPr/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线程之间有一定的顺序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lvl="1"/>
            <a:r>
              <a:rPr lang="en-US" altLang="zh-CN" dirty="0" err="1" smtClean="0">
                <a:latin typeface="宋体" pitchFamily="2" charset="-122"/>
                <a:ea typeface="宋体" pitchFamily="2" charset="-122"/>
              </a:rPr>
              <a:t>forall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的循环变量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BSGP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允许对线程顺序进行重排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物理意义：线程内部变量所代表的数据的重排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0550" y="3563977"/>
            <a:ext cx="2597153" cy="273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892" y="3563977"/>
            <a:ext cx="2597152" cy="273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3455976" y="455239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各线程按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亮度排序</a:t>
            </a:r>
          </a:p>
        </p:txBody>
      </p:sp>
      <p:cxnSp>
        <p:nvCxnSpPr>
          <p:cNvPr id="6" name="直接箭头连接符 5"/>
          <p:cNvCxnSpPr/>
          <p:nvPr/>
        </p:nvCxnSpPr>
        <p:spPr>
          <a:xfrm>
            <a:off x="3657600" y="4939994"/>
            <a:ext cx="162807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3666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>
                <a:latin typeface="+mn-ea"/>
                <a:ea typeface="+mn-ea"/>
              </a:rPr>
              <a:t>综合实例</a:t>
            </a:r>
            <a:endParaRPr lang="en-US" altLang="zh-CN" b="0" dirty="0"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774687"/>
          </a:xfrm>
        </p:spPr>
        <p:txBody>
          <a:bodyPr/>
          <a:lstStyle/>
          <a:p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Median filtering </a:t>
            </a:r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(live demo)</a:t>
            </a:r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0755" y="2236981"/>
            <a:ext cx="3757264" cy="3958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627" y="2236981"/>
            <a:ext cx="3757264" cy="3958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4321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>
                <a:latin typeface="+mn-ea"/>
                <a:ea typeface="+mn-ea"/>
              </a:rPr>
              <a:t>中场休息 </a:t>
            </a:r>
            <a:r>
              <a:rPr lang="en-US" altLang="zh-CN" b="0" dirty="0" smtClean="0">
                <a:latin typeface="+mn-ea"/>
                <a:ea typeface="+mn-ea"/>
              </a:rPr>
              <a:t>&amp; </a:t>
            </a:r>
            <a:r>
              <a:rPr lang="zh-CN" altLang="en-US" b="0" dirty="0" smtClean="0">
                <a:latin typeface="+mn-ea"/>
                <a:ea typeface="+mn-ea"/>
              </a:rPr>
              <a:t>高级技术的分割线</a:t>
            </a:r>
            <a:endParaRPr lang="zh-CN" altLang="en-US" b="0" dirty="0"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774687"/>
          </a:xfrm>
        </p:spPr>
        <p:txBody>
          <a:bodyPr/>
          <a:lstStyle/>
          <a:p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BSGP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也支持一般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CPU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上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的面向对象编程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OpenGL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小游戏 </a:t>
            </a:r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(live demo)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460" y="3011063"/>
            <a:ext cx="3708970" cy="2921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557" y="3011062"/>
            <a:ext cx="3708971" cy="292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7293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调试</a:t>
            </a:r>
            <a:endParaRPr lang="zh-CN" altLang="en-US" b="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774687"/>
          </a:xfrm>
        </p:spPr>
        <p:txBody>
          <a:bodyPr/>
          <a:lstStyle/>
          <a:p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BSGP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提供一些额外调试功能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更加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接近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于打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log + assert</a:t>
            </a:r>
          </a:p>
          <a:p>
            <a:r>
              <a:rPr lang="zh-CN" altLang="en-US" dirty="0">
                <a:latin typeface="宋体" pitchFamily="2" charset="-122"/>
                <a:ea typeface="宋体" pitchFamily="2" charset="-122"/>
              </a:rPr>
              <a:t>主动调试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，需要程序员主动调用调试函数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三板斧：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assert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dirty="0" err="1" smtClean="0">
                <a:latin typeface="宋体" pitchFamily="2" charset="-122"/>
                <a:ea typeface="宋体" pitchFamily="2" charset="-122"/>
              </a:rPr>
              <a:t>debug.watch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dirty="0" err="1" smtClean="0">
                <a:latin typeface="宋体" pitchFamily="2" charset="-122"/>
                <a:ea typeface="宋体" pitchFamily="2" charset="-122"/>
              </a:rPr>
              <a:t>plot.imagexy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2312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assert</a:t>
            </a:r>
            <a:endParaRPr lang="zh-CN" altLang="en-US" b="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774687"/>
          </a:xfrm>
        </p:spPr>
        <p:txBody>
          <a:bodyPr/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不鸣则已，一鸣惊人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在发生编程时认为不会出现的情况时通知程序员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BSGP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assert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的特性：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lvl="1"/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只要不中，执行代价接近于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0</a:t>
            </a:r>
          </a:p>
          <a:p>
            <a:pPr lvl="1"/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编译代价大大增加，可能触发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CUDA bug</a:t>
            </a:r>
          </a:p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一般用法：不要像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CPU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上那样到处乱丢，但感觉程序失去控制的时候可以用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assert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筛查一把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0101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0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debug.watch</a:t>
            </a:r>
            <a:endParaRPr lang="zh-CN" altLang="en-US" b="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774687"/>
          </a:xfrm>
        </p:spPr>
        <p:txBody>
          <a:bodyPr/>
          <a:lstStyle/>
          <a:p>
            <a:r>
              <a:rPr lang="zh-CN" altLang="en-US" dirty="0">
                <a:latin typeface="宋体" pitchFamily="2" charset="-122"/>
                <a:ea typeface="宋体" pitchFamily="2" charset="-122"/>
              </a:rPr>
              <a:t>集体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观念下的</a:t>
            </a:r>
            <a:r>
              <a:rPr lang="en-US" altLang="zh-CN" dirty="0" err="1" smtClean="0">
                <a:latin typeface="宋体" pitchFamily="2" charset="-122"/>
                <a:ea typeface="宋体" pitchFamily="2" charset="-122"/>
              </a:rPr>
              <a:t>printf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：数据的批量可视化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每个线程显示为一个点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用户可以用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watch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函数的参数对这些点任意着色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无限缩放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+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高动态范围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+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解析反走样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lvl="1"/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再小的异常点也可以看到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最常用的调试功能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Live demo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4" name="Picture 2" descr="D:\tp\eden\prg\dfview\doc\fig\watch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9778" y="3766069"/>
            <a:ext cx="3389755" cy="254552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10190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0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plot.imagexy</a:t>
            </a:r>
            <a:endParaRPr lang="zh-CN" altLang="en-US" b="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774687"/>
          </a:xfrm>
        </p:spPr>
        <p:txBody>
          <a:bodyPr/>
          <a:lstStyle/>
          <a:p>
            <a:r>
              <a:rPr lang="zh-CN" altLang="en-US" dirty="0">
                <a:latin typeface="宋体" pitchFamily="2" charset="-122"/>
                <a:ea typeface="宋体" pitchFamily="2" charset="-122"/>
              </a:rPr>
              <a:t>集体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观念下的</a:t>
            </a:r>
            <a:r>
              <a:rPr lang="en-US" altLang="zh-CN" dirty="0" err="1" smtClean="0">
                <a:latin typeface="宋体" pitchFamily="2" charset="-122"/>
                <a:ea typeface="宋体" pitchFamily="2" charset="-122"/>
              </a:rPr>
              <a:t>SetPixel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：散点图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适合查看空间信息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dirty="0">
                <a:latin typeface="宋体" pitchFamily="2" charset="-122"/>
                <a:ea typeface="宋体" pitchFamily="2" charset="-122"/>
              </a:rPr>
              <a:t>前面已经用过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不少了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9609" y="2447692"/>
            <a:ext cx="3110303" cy="3585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774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>
                <a:latin typeface="+mn-ea"/>
                <a:ea typeface="+mn-ea"/>
              </a:rPr>
              <a:t>元编程：</a:t>
            </a:r>
            <a:r>
              <a:rPr lang="en-US" altLang="zh-CN" b="0" dirty="0" smtClean="0">
                <a:latin typeface="+mn-ea"/>
                <a:ea typeface="+mn-ea"/>
              </a:rPr>
              <a:t>Meta-programming</a:t>
            </a:r>
            <a:endParaRPr lang="zh-CN" altLang="en-US" b="0" dirty="0"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774687"/>
          </a:xfrm>
        </p:spPr>
        <p:txBody>
          <a:bodyPr/>
          <a:lstStyle/>
          <a:p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CPU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上就存在的概念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lvl="1"/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#define</a:t>
            </a:r>
          </a:p>
          <a:p>
            <a:pPr lvl="1"/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C++ template</a:t>
            </a:r>
          </a:p>
          <a:p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GPU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上的主要应用：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lvl="1"/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存储寄存器化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lvl="1"/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判断外提</a:t>
            </a:r>
          </a:p>
        </p:txBody>
      </p:sp>
    </p:spTree>
    <p:extLst>
      <p:ext uri="{BB962C8B-B14F-4D97-AF65-F5344CB8AC3E}">
        <p14:creationId xmlns:p14="http://schemas.microsoft.com/office/powerpoint/2010/main" val="800445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>
                <a:latin typeface="+mn-ea"/>
                <a:ea typeface="+mn-ea"/>
              </a:rPr>
              <a:t>元编程：</a:t>
            </a:r>
            <a:r>
              <a:rPr lang="en-US" altLang="zh-CN" b="0" dirty="0" smtClean="0">
                <a:latin typeface="+mn-ea"/>
                <a:ea typeface="+mn-ea"/>
              </a:rPr>
              <a:t>Meta-programming</a:t>
            </a:r>
            <a:endParaRPr lang="zh-CN" altLang="en-US" b="0" dirty="0"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774687"/>
          </a:xfrm>
        </p:spPr>
        <p:txBody>
          <a:bodyPr/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存储寄存器化 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(live demo)</a:t>
            </a:r>
          </a:p>
          <a:p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endParaRPr lang="zh-CN" altLang="en-US" dirty="0" smtClean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6895" y="2850415"/>
            <a:ext cx="5723912" cy="1632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932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>
                <a:latin typeface="+mn-ea"/>
                <a:ea typeface="+mn-ea"/>
              </a:rPr>
              <a:t>存储寄存器</a:t>
            </a:r>
            <a:r>
              <a:rPr lang="zh-CN" altLang="en-US" b="0" dirty="0" smtClean="0">
                <a:latin typeface="+mn-ea"/>
                <a:ea typeface="+mn-ea"/>
              </a:rPr>
              <a:t>化</a:t>
            </a:r>
            <a:endParaRPr lang="zh-CN" altLang="en-US" b="0" dirty="0"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774687"/>
          </a:xfrm>
        </p:spPr>
        <p:txBody>
          <a:bodyPr/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存储寄存器化 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(live demo)</a:t>
            </a:r>
          </a:p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被变量寻址的局部数组无法用寄存器表示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BSGP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的循环展开：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static for</a:t>
            </a:r>
          </a:p>
          <a:p>
            <a:endParaRPr lang="zh-CN" altLang="en-US" dirty="0" smtClean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9582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>
                <a:latin typeface="黑体" pitchFamily="49" charset="-122"/>
                <a:ea typeface="黑体" pitchFamily="49" charset="-122"/>
              </a:rPr>
              <a:t>行云流水</a:t>
            </a:r>
            <a:r>
              <a:rPr lang="zh-CN" altLang="en-US" b="0" dirty="0">
                <a:latin typeface="黑体" pitchFamily="49" charset="-122"/>
                <a:ea typeface="黑体" pitchFamily="49" charset="-122"/>
              </a:rPr>
              <a:t>的</a:t>
            </a:r>
            <a:r>
              <a:rPr lang="zh-CN" altLang="en-US" b="0" dirty="0" smtClean="0">
                <a:latin typeface="黑体" pitchFamily="49" charset="-122"/>
                <a:ea typeface="黑体" pitchFamily="49" charset="-122"/>
              </a:rPr>
              <a:t>编程</a:t>
            </a:r>
            <a:endParaRPr lang="zh-CN" altLang="en-US" b="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编程中的几大杀风景之事：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lvl="1"/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在写到半截的时候非得把光标挪上去加个参数定义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lvl="1"/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想到一个大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idea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，但是发现要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重写一遍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程序才能实现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lvl="1"/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为了实现某种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programming pattern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，重复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n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次机械的手指劳动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BSGP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会帮你解决这些问题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让你思考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如行云，打字如流水</a:t>
            </a:r>
            <a:endParaRPr lang="en-US" altLang="zh-CN" dirty="0">
              <a:latin typeface="宋体" pitchFamily="2" charset="-122"/>
              <a:ea typeface="宋体" pitchFamily="2" charset="-122"/>
            </a:endParaRPr>
          </a:p>
          <a:p>
            <a:endParaRPr lang="en-US" altLang="zh-CN" dirty="0" smtClean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5882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>
                <a:latin typeface="+mn-ea"/>
                <a:ea typeface="+mn-ea"/>
              </a:rPr>
              <a:t>判断外提</a:t>
            </a:r>
            <a:endParaRPr lang="zh-CN" altLang="en-US" b="0" dirty="0"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774687"/>
          </a:xfrm>
        </p:spPr>
        <p:txBody>
          <a:bodyPr/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有局部性算法级别影响的选项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lvl="1"/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Ray tracing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里的普通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ray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和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shadow ray</a:t>
            </a:r>
          </a:p>
          <a:p>
            <a:pPr lvl="1"/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某些迭代算法里的初次迭代和后续迭代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lvl="1"/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Image filtering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的横着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filter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和竖着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filter</a:t>
            </a:r>
          </a:p>
          <a:p>
            <a:pPr lvl="1"/>
            <a:r>
              <a:rPr lang="en-US" altLang="zh-CN" dirty="0" err="1" smtClean="0">
                <a:latin typeface="宋体" pitchFamily="2" charset="-122"/>
                <a:ea typeface="宋体" pitchFamily="2" charset="-122"/>
              </a:rPr>
              <a:t>Uber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dirty="0" err="1" smtClean="0">
                <a:latin typeface="宋体" pitchFamily="2" charset="-122"/>
                <a:ea typeface="宋体" pitchFamily="2" charset="-122"/>
              </a:rPr>
              <a:t>shader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里选择各种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BRDF</a:t>
            </a:r>
          </a:p>
          <a:p>
            <a:r>
              <a:rPr lang="en-US" altLang="zh-CN" dirty="0">
                <a:latin typeface="宋体" pitchFamily="2" charset="-122"/>
                <a:ea typeface="宋体" pitchFamily="2" charset="-122"/>
              </a:rPr>
              <a:t>C++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的做法：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template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+ if</a:t>
            </a:r>
            <a:endParaRPr lang="en-US" altLang="zh-CN" dirty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BSGP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template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static if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和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static switch</a:t>
            </a:r>
          </a:p>
        </p:txBody>
      </p:sp>
    </p:spTree>
    <p:extLst>
      <p:ext uri="{BB962C8B-B14F-4D97-AF65-F5344CB8AC3E}">
        <p14:creationId xmlns:p14="http://schemas.microsoft.com/office/powerpoint/2010/main" val="22536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>
                <a:latin typeface="+mn-ea"/>
                <a:ea typeface="+mn-ea"/>
              </a:rPr>
              <a:t>判断外提</a:t>
            </a:r>
            <a:endParaRPr lang="zh-CN" altLang="en-US" b="0" dirty="0"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774687"/>
          </a:xfrm>
        </p:spPr>
        <p:txBody>
          <a:bodyPr/>
          <a:lstStyle/>
          <a:p>
            <a:r>
              <a:rPr lang="en-US" altLang="zh-CN" dirty="0">
                <a:latin typeface="宋体" pitchFamily="2" charset="-122"/>
                <a:ea typeface="宋体" pitchFamily="2" charset="-122"/>
              </a:rPr>
              <a:t>Live demo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：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image 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filtering #2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  <a:p>
            <a:endParaRPr lang="en-US" altLang="zh-CN" dirty="0" smtClean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521" y="2553688"/>
            <a:ext cx="6361802" cy="3252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8323" y="2553688"/>
            <a:ext cx="2360069" cy="2486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0445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>
                <a:latin typeface="+mn-ea"/>
                <a:ea typeface="+mn-ea"/>
              </a:rPr>
              <a:t>其它高级语言功能</a:t>
            </a:r>
            <a:endParaRPr lang="zh-CN" altLang="en-US" b="0" dirty="0"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354550"/>
          </a:xfrm>
        </p:spPr>
        <p:txBody>
          <a:bodyPr/>
          <a:lstStyle/>
          <a:p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C++0x feature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：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lvl="1"/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auto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类型，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lambda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dirty="0" err="1" smtClean="0">
                <a:latin typeface="宋体" pitchFamily="2" charset="-122"/>
                <a:ea typeface="宋体" pitchFamily="2" charset="-122"/>
              </a:rPr>
              <a:t>typeof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变参数模板函数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lvl="1"/>
            <a:r>
              <a:rPr lang="en-US" altLang="zh-CN" dirty="0" err="1" smtClean="0">
                <a:latin typeface="宋体" pitchFamily="2" charset="-122"/>
                <a:ea typeface="宋体" pitchFamily="2" charset="-122"/>
              </a:rPr>
              <a:t>debug.watch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自定义函数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接收参数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类型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dirty="0">
                <a:latin typeface="宋体" pitchFamily="2" charset="-122"/>
                <a:ea typeface="宋体" pitchFamily="2" charset="-122"/>
              </a:rPr>
              <a:t>编译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时执行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lvl="1"/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编译时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detect CUDA Toolkit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版本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自定义语法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lvl="1"/>
            <a:r>
              <a:rPr lang="en-US" altLang="zh-CN" dirty="0" err="1" smtClean="0">
                <a:latin typeface="宋体" pitchFamily="2" charset="-122"/>
                <a:ea typeface="宋体" pitchFamily="2" charset="-122"/>
              </a:rPr>
              <a:t>writeln</a:t>
            </a:r>
            <a:endParaRPr lang="zh-CN" altLang="en-US" dirty="0" smtClean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5265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>
                <a:latin typeface="+mn-ea"/>
                <a:ea typeface="+mn-ea"/>
              </a:rPr>
              <a:t>当问题变得复杂时</a:t>
            </a:r>
            <a:r>
              <a:rPr lang="en-US" altLang="zh-CN" b="0" dirty="0" smtClean="0">
                <a:latin typeface="+mn-ea"/>
                <a:ea typeface="+mn-ea"/>
              </a:rPr>
              <a:t>……</a:t>
            </a:r>
            <a:endParaRPr lang="zh-CN" altLang="en-US" b="0" dirty="0"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209584"/>
          </a:xfrm>
        </p:spPr>
        <p:txBody>
          <a:bodyPr/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并非所有任务都是规则的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每个任务单元的工作量可能会有很大差别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光线跟踪、稀疏矩阵、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……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1222" y="3652641"/>
            <a:ext cx="3611949" cy="2711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椭圆形标注 12"/>
          <p:cNvSpPr/>
          <p:nvPr/>
        </p:nvSpPr>
        <p:spPr>
          <a:xfrm>
            <a:off x="947855" y="3368626"/>
            <a:ext cx="1839950" cy="669075"/>
          </a:xfrm>
          <a:prstGeom prst="wedgeEllipseCallout">
            <a:avLst>
              <a:gd name="adj1" fmla="val 44927"/>
              <a:gd name="adj2" fmla="val 90832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宋体" pitchFamily="2" charset="-122"/>
                <a:ea typeface="宋体" pitchFamily="2" charset="-122"/>
                <a:cs typeface="Arial Unicode MS" pitchFamily="34" charset="-122"/>
              </a:rPr>
              <a:t>我要乘</a:t>
            </a:r>
            <a:r>
              <a:rPr lang="en-US" altLang="zh-CN" sz="2000" dirty="0" smtClean="0">
                <a:latin typeface="宋体" pitchFamily="2" charset="-122"/>
                <a:ea typeface="宋体" pitchFamily="2" charset="-122"/>
                <a:cs typeface="Arial Unicode MS" pitchFamily="34" charset="-122"/>
              </a:rPr>
              <a:t>8</a:t>
            </a:r>
            <a:r>
              <a:rPr lang="zh-CN" altLang="en-US" sz="2000" dirty="0" smtClean="0">
                <a:latin typeface="宋体" pitchFamily="2" charset="-122"/>
                <a:ea typeface="宋体" pitchFamily="2" charset="-122"/>
                <a:cs typeface="Arial Unicode MS" pitchFamily="34" charset="-122"/>
              </a:rPr>
              <a:t>个数</a:t>
            </a:r>
            <a:endParaRPr lang="zh-CN" altLang="en-US" sz="2000" dirty="0">
              <a:latin typeface="宋体" pitchFamily="2" charset="-122"/>
              <a:ea typeface="宋体" pitchFamily="2" charset="-122"/>
              <a:cs typeface="Arial Unicode MS" pitchFamily="34" charset="-122"/>
            </a:endParaRPr>
          </a:p>
        </p:txBody>
      </p:sp>
      <p:sp>
        <p:nvSpPr>
          <p:cNvPr id="14" name="椭圆形标注 13"/>
          <p:cNvSpPr/>
          <p:nvPr/>
        </p:nvSpPr>
        <p:spPr>
          <a:xfrm>
            <a:off x="3407221" y="3234811"/>
            <a:ext cx="1839950" cy="669075"/>
          </a:xfrm>
          <a:prstGeom prst="wedgeEllipseCallout">
            <a:avLst>
              <a:gd name="adj1" fmla="val -1740"/>
              <a:gd name="adj2" fmla="val 8416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宋体" pitchFamily="2" charset="-122"/>
                <a:ea typeface="宋体" pitchFamily="2" charset="-122"/>
                <a:cs typeface="Arial Unicode MS" pitchFamily="34" charset="-122"/>
              </a:rPr>
              <a:t>我要乘</a:t>
            </a:r>
            <a:r>
              <a:rPr lang="en-US" altLang="zh-CN" sz="2000" dirty="0" smtClean="0">
                <a:latin typeface="宋体" pitchFamily="2" charset="-122"/>
                <a:ea typeface="宋体" pitchFamily="2" charset="-122"/>
                <a:cs typeface="Arial Unicode MS" pitchFamily="34" charset="-122"/>
              </a:rPr>
              <a:t>100</a:t>
            </a:r>
            <a:r>
              <a:rPr lang="zh-CN" altLang="en-US" sz="2000" dirty="0" smtClean="0">
                <a:latin typeface="宋体" pitchFamily="2" charset="-122"/>
                <a:ea typeface="宋体" pitchFamily="2" charset="-122"/>
                <a:cs typeface="Arial Unicode MS" pitchFamily="34" charset="-122"/>
              </a:rPr>
              <a:t>个数</a:t>
            </a:r>
            <a:endParaRPr lang="zh-CN" altLang="en-US" sz="2000" dirty="0">
              <a:latin typeface="宋体" pitchFamily="2" charset="-122"/>
              <a:ea typeface="宋体" pitchFamily="2" charset="-122"/>
              <a:cs typeface="Arial Unicode MS" pitchFamily="34" charset="-122"/>
            </a:endParaRPr>
          </a:p>
        </p:txBody>
      </p:sp>
      <p:sp>
        <p:nvSpPr>
          <p:cNvPr id="15" name="椭圆形标注 14"/>
          <p:cNvSpPr/>
          <p:nvPr/>
        </p:nvSpPr>
        <p:spPr>
          <a:xfrm>
            <a:off x="5559406" y="3133493"/>
            <a:ext cx="2157238" cy="853685"/>
          </a:xfrm>
          <a:prstGeom prst="wedgeEllipseCallout">
            <a:avLst>
              <a:gd name="adj1" fmla="val -50225"/>
              <a:gd name="adj2" fmla="val 9249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宋体" pitchFamily="2" charset="-122"/>
                <a:ea typeface="宋体" pitchFamily="2" charset="-122"/>
                <a:cs typeface="Arial Unicode MS" pitchFamily="34" charset="-122"/>
              </a:rPr>
              <a:t>我什么都</a:t>
            </a:r>
            <a:endParaRPr lang="en-US" altLang="zh-CN" sz="2000" dirty="0" smtClean="0">
              <a:latin typeface="宋体" pitchFamily="2" charset="-122"/>
              <a:ea typeface="宋体" pitchFamily="2" charset="-122"/>
              <a:cs typeface="Arial Unicode MS" pitchFamily="34" charset="-122"/>
            </a:endParaRPr>
          </a:p>
          <a:p>
            <a:pPr algn="ctr"/>
            <a:r>
              <a:rPr lang="zh-CN" altLang="en-US" sz="2000" dirty="0" smtClean="0">
                <a:latin typeface="宋体" pitchFamily="2" charset="-122"/>
                <a:ea typeface="宋体" pitchFamily="2" charset="-122"/>
                <a:cs typeface="Arial Unicode MS" pitchFamily="34" charset="-122"/>
              </a:rPr>
              <a:t>不用干</a:t>
            </a:r>
            <a:endParaRPr lang="zh-CN" altLang="en-US" sz="2000" dirty="0">
              <a:latin typeface="宋体" pitchFamily="2" charset="-122"/>
              <a:ea typeface="宋体" pitchFamily="2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2930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>
                <a:latin typeface="+mn-ea"/>
                <a:ea typeface="+mn-ea"/>
              </a:rPr>
              <a:t>不规则问题的对策</a:t>
            </a:r>
            <a:endParaRPr lang="zh-CN" altLang="en-US" b="0" dirty="0"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209584"/>
          </a:xfrm>
        </p:spPr>
        <p:txBody>
          <a:bodyPr/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根据工作量调整并行度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lvl="1"/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将工作量大的线程分解成多个子线程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8042" y="3656135"/>
            <a:ext cx="3611949" cy="2711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椭圆形标注 9"/>
          <p:cNvSpPr/>
          <p:nvPr/>
        </p:nvSpPr>
        <p:spPr>
          <a:xfrm>
            <a:off x="944675" y="3372120"/>
            <a:ext cx="1839950" cy="669075"/>
          </a:xfrm>
          <a:prstGeom prst="wedgeEllipseCallout">
            <a:avLst>
              <a:gd name="adj1" fmla="val 44927"/>
              <a:gd name="adj2" fmla="val 90832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宋体" pitchFamily="2" charset="-122"/>
                <a:ea typeface="宋体" pitchFamily="2" charset="-122"/>
                <a:cs typeface="Arial Unicode MS" pitchFamily="34" charset="-122"/>
              </a:rPr>
              <a:t>我要乘</a:t>
            </a:r>
            <a:r>
              <a:rPr lang="en-US" altLang="zh-CN" sz="2000" dirty="0" smtClean="0">
                <a:latin typeface="宋体" pitchFamily="2" charset="-122"/>
                <a:ea typeface="宋体" pitchFamily="2" charset="-122"/>
                <a:cs typeface="Arial Unicode MS" pitchFamily="34" charset="-122"/>
              </a:rPr>
              <a:t>8</a:t>
            </a:r>
            <a:r>
              <a:rPr lang="zh-CN" altLang="en-US" sz="2000" dirty="0" smtClean="0">
                <a:latin typeface="宋体" pitchFamily="2" charset="-122"/>
                <a:ea typeface="宋体" pitchFamily="2" charset="-122"/>
                <a:cs typeface="Arial Unicode MS" pitchFamily="34" charset="-122"/>
              </a:rPr>
              <a:t>个数</a:t>
            </a:r>
            <a:endParaRPr lang="zh-CN" altLang="en-US" sz="2000" dirty="0">
              <a:latin typeface="宋体" pitchFamily="2" charset="-122"/>
              <a:ea typeface="宋体" pitchFamily="2" charset="-122"/>
              <a:cs typeface="Arial Unicode MS" pitchFamily="34" charset="-122"/>
            </a:endParaRPr>
          </a:p>
        </p:txBody>
      </p:sp>
      <p:sp>
        <p:nvSpPr>
          <p:cNvPr id="11" name="椭圆形标注 10"/>
          <p:cNvSpPr/>
          <p:nvPr/>
        </p:nvSpPr>
        <p:spPr>
          <a:xfrm>
            <a:off x="3404041" y="3238305"/>
            <a:ext cx="1839950" cy="669075"/>
          </a:xfrm>
          <a:prstGeom prst="wedgeEllipseCallout">
            <a:avLst>
              <a:gd name="adj1" fmla="val -1740"/>
              <a:gd name="adj2" fmla="val 8416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宋体" pitchFamily="2" charset="-122"/>
                <a:ea typeface="宋体" pitchFamily="2" charset="-122"/>
                <a:cs typeface="Arial Unicode MS" pitchFamily="34" charset="-122"/>
              </a:rPr>
              <a:t>我要乘</a:t>
            </a:r>
            <a:r>
              <a:rPr lang="en-US" altLang="zh-CN" sz="2000" dirty="0" smtClean="0">
                <a:latin typeface="宋体" pitchFamily="2" charset="-122"/>
                <a:ea typeface="宋体" pitchFamily="2" charset="-122"/>
                <a:cs typeface="Arial Unicode MS" pitchFamily="34" charset="-122"/>
              </a:rPr>
              <a:t>100</a:t>
            </a:r>
            <a:r>
              <a:rPr lang="zh-CN" altLang="en-US" sz="2000" dirty="0" smtClean="0">
                <a:latin typeface="宋体" pitchFamily="2" charset="-122"/>
                <a:ea typeface="宋体" pitchFamily="2" charset="-122"/>
                <a:cs typeface="Arial Unicode MS" pitchFamily="34" charset="-122"/>
              </a:rPr>
              <a:t>个数</a:t>
            </a:r>
            <a:endParaRPr lang="zh-CN" altLang="en-US" sz="2000" dirty="0">
              <a:latin typeface="宋体" pitchFamily="2" charset="-122"/>
              <a:ea typeface="宋体" pitchFamily="2" charset="-122"/>
              <a:cs typeface="Arial Unicode MS" pitchFamily="34" charset="-122"/>
            </a:endParaRPr>
          </a:p>
        </p:txBody>
      </p:sp>
      <p:sp>
        <p:nvSpPr>
          <p:cNvPr id="12" name="椭圆形标注 11"/>
          <p:cNvSpPr/>
          <p:nvPr/>
        </p:nvSpPr>
        <p:spPr>
          <a:xfrm>
            <a:off x="5556226" y="3136987"/>
            <a:ext cx="2157238" cy="853685"/>
          </a:xfrm>
          <a:prstGeom prst="wedgeEllipseCallout">
            <a:avLst>
              <a:gd name="adj1" fmla="val -50225"/>
              <a:gd name="adj2" fmla="val 9249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宋体" pitchFamily="2" charset="-122"/>
                <a:ea typeface="宋体" pitchFamily="2" charset="-122"/>
                <a:cs typeface="Arial Unicode MS" pitchFamily="34" charset="-122"/>
              </a:rPr>
              <a:t>我什么都</a:t>
            </a:r>
            <a:endParaRPr lang="en-US" altLang="zh-CN" sz="2000" dirty="0" smtClean="0">
              <a:latin typeface="宋体" pitchFamily="2" charset="-122"/>
              <a:ea typeface="宋体" pitchFamily="2" charset="-122"/>
              <a:cs typeface="Arial Unicode MS" pitchFamily="34" charset="-122"/>
            </a:endParaRPr>
          </a:p>
          <a:p>
            <a:pPr algn="ctr"/>
            <a:r>
              <a:rPr lang="zh-CN" altLang="en-US" sz="2000" dirty="0" smtClean="0">
                <a:latin typeface="宋体" pitchFamily="2" charset="-122"/>
                <a:ea typeface="宋体" pitchFamily="2" charset="-122"/>
                <a:cs typeface="Arial Unicode MS" pitchFamily="34" charset="-122"/>
              </a:rPr>
              <a:t>不用干</a:t>
            </a:r>
            <a:endParaRPr lang="zh-CN" altLang="en-US" sz="2000" dirty="0">
              <a:latin typeface="宋体" pitchFamily="2" charset="-122"/>
              <a:ea typeface="宋体" pitchFamily="2" charset="-122"/>
              <a:cs typeface="Arial Unicode MS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 rot="19742275">
            <a:off x="2584950" y="5264551"/>
            <a:ext cx="1081668" cy="356839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  <a:latin typeface="+mn-ea"/>
              </a:rPr>
              <a:t>8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个线程</a:t>
            </a:r>
            <a:endParaRPr lang="zh-CN" altLang="en-US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4" name="矩形 13"/>
          <p:cNvSpPr/>
          <p:nvPr/>
        </p:nvSpPr>
        <p:spPr>
          <a:xfrm rot="1058252">
            <a:off x="3674727" y="4979465"/>
            <a:ext cx="1298578" cy="367814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  <a:latin typeface="+mn-ea"/>
              </a:rPr>
              <a:t>100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个线程</a:t>
            </a:r>
            <a:endParaRPr lang="zh-CN" altLang="en-US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825960" y="4250133"/>
            <a:ext cx="1128618" cy="522018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FF0000"/>
                </a:solidFill>
                <a:latin typeface="+mn-ea"/>
              </a:rPr>
              <a:t>没线程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79550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0" dirty="0" smtClean="0">
                <a:latin typeface="+mn-ea"/>
                <a:ea typeface="+mn-ea"/>
              </a:rPr>
              <a:t>BSGP</a:t>
            </a:r>
            <a:r>
              <a:rPr lang="zh-CN" altLang="en-US" b="0" dirty="0">
                <a:latin typeface="+mn-ea"/>
              </a:rPr>
              <a:t>的</a:t>
            </a:r>
            <a:r>
              <a:rPr lang="zh-CN" altLang="en-US" b="0" dirty="0" smtClean="0">
                <a:latin typeface="+mn-ea"/>
              </a:rPr>
              <a:t>实现：调整</a:t>
            </a:r>
            <a:r>
              <a:rPr lang="zh-CN" altLang="en-US" b="0" dirty="0">
                <a:latin typeface="+mn-ea"/>
              </a:rPr>
              <a:t>并行度</a:t>
            </a:r>
            <a:endParaRPr lang="zh-CN" altLang="en-US" b="0" dirty="0">
              <a:latin typeface="+mj-lt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209584"/>
          </a:xfrm>
        </p:spPr>
        <p:txBody>
          <a:bodyPr/>
          <a:lstStyle/>
          <a:p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BSGP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可以很方便地调节线程数：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fork</a:t>
            </a:r>
          </a:p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小例子 </a:t>
            </a:r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(live demo)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：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dirty="0">
              <a:latin typeface="宋体" pitchFamily="2" charset="-122"/>
              <a:ea typeface="宋体" pitchFamily="2" charset="-122"/>
            </a:endParaRPr>
          </a:p>
          <a:p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79501" y="2955072"/>
            <a:ext cx="6094027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106" y="2498047"/>
            <a:ext cx="3311987" cy="3489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3725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0" dirty="0" smtClean="0">
                <a:latin typeface="+mn-ea"/>
                <a:ea typeface="+mn-ea"/>
              </a:rPr>
              <a:t>fork</a:t>
            </a:r>
            <a:r>
              <a:rPr lang="zh-CN" altLang="en-US" b="0" dirty="0" smtClean="0">
                <a:latin typeface="+mn-ea"/>
                <a:ea typeface="+mn-ea"/>
              </a:rPr>
              <a:t>的问题</a:t>
            </a:r>
            <a:endParaRPr lang="zh-CN" altLang="en-US" b="0" dirty="0">
              <a:latin typeface="+mj-lt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209584"/>
          </a:xfrm>
        </p:spPr>
        <p:txBody>
          <a:bodyPr/>
          <a:lstStyle/>
          <a:p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fork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自身的代价较大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如果线程数量已经远大于硬件推荐数量，线程多了也未必会快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dirty="0">
                <a:latin typeface="宋体" pitchFamily="2" charset="-122"/>
                <a:ea typeface="宋体" pitchFamily="2" charset="-122"/>
              </a:rPr>
              <a:t>可能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需要额外做些计算来合并子线程的结果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7721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>
                <a:latin typeface="+mn-ea"/>
                <a:ea typeface="+mn-ea"/>
              </a:rPr>
              <a:t>不规则问题的对策</a:t>
            </a:r>
            <a:endParaRPr lang="zh-CN" altLang="en-US" b="0" dirty="0"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209584"/>
          </a:xfrm>
        </p:spPr>
        <p:txBody>
          <a:bodyPr/>
          <a:lstStyle/>
          <a:p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Persistent thread</a:t>
            </a:r>
          </a:p>
          <a:p>
            <a:pPr lvl="1"/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通过每个线程承担多个任务单元来均摊工作量</a:t>
            </a:r>
            <a:endParaRPr lang="en-US" altLang="zh-CN" dirty="0">
              <a:latin typeface="宋体" pitchFamily="2" charset="-122"/>
              <a:ea typeface="宋体" pitchFamily="2" charset="-122"/>
            </a:endParaRPr>
          </a:p>
          <a:p>
            <a:pPr lvl="1"/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论文：</a:t>
            </a:r>
            <a:r>
              <a:rPr lang="en-US" altLang="zh-CN" i="1" dirty="0" smtClean="0"/>
              <a:t>Understanding </a:t>
            </a:r>
            <a:r>
              <a:rPr lang="en-US" altLang="zh-CN" i="1" dirty="0"/>
              <a:t>the Efficiency of Ray Traversal on GPUs</a:t>
            </a:r>
            <a:r>
              <a:rPr lang="en-US" altLang="zh-CN" dirty="0"/>
              <a:t>. </a:t>
            </a:r>
            <a:r>
              <a:rPr lang="en-US" altLang="zh-CN" dirty="0" err="1"/>
              <a:t>Timo</a:t>
            </a:r>
            <a:r>
              <a:rPr lang="en-US" altLang="zh-CN" dirty="0"/>
              <a:t> </a:t>
            </a:r>
            <a:r>
              <a:rPr lang="en-US" altLang="zh-CN" dirty="0" err="1"/>
              <a:t>Aila</a:t>
            </a:r>
            <a:r>
              <a:rPr lang="en-US" altLang="zh-CN" dirty="0"/>
              <a:t> and </a:t>
            </a:r>
            <a:r>
              <a:rPr lang="en-US" altLang="zh-CN" dirty="0" err="1"/>
              <a:t>Samuli</a:t>
            </a:r>
            <a:r>
              <a:rPr lang="en-US" altLang="zh-CN" dirty="0"/>
              <a:t> </a:t>
            </a:r>
            <a:r>
              <a:rPr lang="en-US" altLang="zh-CN" dirty="0" err="1"/>
              <a:t>Laine</a:t>
            </a:r>
            <a:r>
              <a:rPr lang="en-US" altLang="zh-CN" dirty="0"/>
              <a:t>. High-Performance Graphics 2009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1364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>
                <a:latin typeface="+mn-ea"/>
                <a:ea typeface="+mn-ea"/>
              </a:rPr>
              <a:t>不规则问题的对策</a:t>
            </a:r>
            <a:endParaRPr lang="zh-CN" altLang="en-US" b="0" dirty="0"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209584"/>
          </a:xfrm>
        </p:spPr>
        <p:txBody>
          <a:bodyPr/>
          <a:lstStyle/>
          <a:p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Persistent thread</a:t>
            </a:r>
          </a:p>
          <a:p>
            <a:pPr lvl="1"/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通过每个线程承担多个任务单元来均摊工作量</a:t>
            </a:r>
            <a:endParaRPr lang="en-US" altLang="zh-CN" dirty="0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47131" y="2990243"/>
            <a:ext cx="7349464" cy="1900666"/>
            <a:chOff x="390293" y="2704788"/>
            <a:chExt cx="7349464" cy="1900666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0293" y="2704788"/>
              <a:ext cx="2532137" cy="1900666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63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7805" y="2704788"/>
              <a:ext cx="2532137" cy="1900666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63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07620" y="2704788"/>
              <a:ext cx="2532137" cy="1900666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63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椭圆形标注 8"/>
          <p:cNvSpPr/>
          <p:nvPr/>
        </p:nvSpPr>
        <p:spPr>
          <a:xfrm>
            <a:off x="1689030" y="2567455"/>
            <a:ext cx="626036" cy="445090"/>
          </a:xfrm>
          <a:prstGeom prst="wedgeEllipseCallout">
            <a:avLst>
              <a:gd name="adj1" fmla="val -13854"/>
              <a:gd name="adj2" fmla="val 9584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100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0" name="椭圆形标注 9"/>
          <p:cNvSpPr/>
          <p:nvPr/>
        </p:nvSpPr>
        <p:spPr>
          <a:xfrm>
            <a:off x="2518607" y="2567455"/>
            <a:ext cx="626036" cy="445090"/>
          </a:xfrm>
          <a:prstGeom prst="wedgeEllipseCallout">
            <a:avLst>
              <a:gd name="adj1" fmla="val -13854"/>
              <a:gd name="adj2" fmla="val 9584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1" name="椭圆形标注 10"/>
          <p:cNvSpPr/>
          <p:nvPr/>
        </p:nvSpPr>
        <p:spPr>
          <a:xfrm>
            <a:off x="945527" y="2545153"/>
            <a:ext cx="626036" cy="445090"/>
          </a:xfrm>
          <a:prstGeom prst="wedgeEllipseCallout">
            <a:avLst>
              <a:gd name="adj1" fmla="val -13854"/>
              <a:gd name="adj2" fmla="val 9584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8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2" name="椭圆形标注 11"/>
          <p:cNvSpPr/>
          <p:nvPr/>
        </p:nvSpPr>
        <p:spPr>
          <a:xfrm>
            <a:off x="4108845" y="2607102"/>
            <a:ext cx="626036" cy="445090"/>
          </a:xfrm>
          <a:prstGeom prst="wedgeEllipseCallout">
            <a:avLst>
              <a:gd name="adj1" fmla="val -13854"/>
              <a:gd name="adj2" fmla="val 9584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105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3" name="椭圆形标注 12"/>
          <p:cNvSpPr/>
          <p:nvPr/>
        </p:nvSpPr>
        <p:spPr>
          <a:xfrm>
            <a:off x="4938422" y="2607102"/>
            <a:ext cx="626036" cy="445090"/>
          </a:xfrm>
          <a:prstGeom prst="wedgeEllipseCallout">
            <a:avLst>
              <a:gd name="adj1" fmla="val -13854"/>
              <a:gd name="adj2" fmla="val 9584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4" name="椭圆形标注 13"/>
          <p:cNvSpPr/>
          <p:nvPr/>
        </p:nvSpPr>
        <p:spPr>
          <a:xfrm>
            <a:off x="3365342" y="2584800"/>
            <a:ext cx="626036" cy="445090"/>
          </a:xfrm>
          <a:prstGeom prst="wedgeEllipseCallout">
            <a:avLst>
              <a:gd name="adj1" fmla="val -13854"/>
              <a:gd name="adj2" fmla="val 9584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7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5" name="椭圆形标注 14"/>
          <p:cNvSpPr/>
          <p:nvPr/>
        </p:nvSpPr>
        <p:spPr>
          <a:xfrm>
            <a:off x="6550962" y="2629404"/>
            <a:ext cx="626036" cy="445090"/>
          </a:xfrm>
          <a:prstGeom prst="wedgeEllipseCallout">
            <a:avLst>
              <a:gd name="adj1" fmla="val -13854"/>
              <a:gd name="adj2" fmla="val 9584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93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6" name="椭圆形标注 15"/>
          <p:cNvSpPr/>
          <p:nvPr/>
        </p:nvSpPr>
        <p:spPr>
          <a:xfrm>
            <a:off x="7380539" y="2629404"/>
            <a:ext cx="626036" cy="445090"/>
          </a:xfrm>
          <a:prstGeom prst="wedgeEllipseCallout">
            <a:avLst>
              <a:gd name="adj1" fmla="val -13854"/>
              <a:gd name="adj2" fmla="val 9584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7" name="椭圆形标注 16"/>
          <p:cNvSpPr/>
          <p:nvPr/>
        </p:nvSpPr>
        <p:spPr>
          <a:xfrm>
            <a:off x="5807459" y="2607102"/>
            <a:ext cx="626036" cy="445090"/>
          </a:xfrm>
          <a:prstGeom prst="wedgeEllipseCallout">
            <a:avLst>
              <a:gd name="adj1" fmla="val -13854"/>
              <a:gd name="adj2" fmla="val 9584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10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5755" y="4846976"/>
            <a:ext cx="7745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+mn-ea"/>
                <a:ea typeface="+mn-ea"/>
              </a:rPr>
              <a:t>线程</a:t>
            </a:r>
            <a:r>
              <a:rPr lang="en-US" altLang="zh-CN" dirty="0">
                <a:latin typeface="+mn-ea"/>
                <a:ea typeface="+mn-ea"/>
              </a:rPr>
              <a:t>0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5755" y="5213844"/>
            <a:ext cx="7745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+mn-ea"/>
                <a:ea typeface="+mn-ea"/>
              </a:rPr>
              <a:t>线程</a:t>
            </a:r>
            <a:r>
              <a:rPr lang="en-US" altLang="zh-CN" dirty="0" smtClean="0">
                <a:latin typeface="+mn-ea"/>
                <a:ea typeface="+mn-ea"/>
              </a:rPr>
              <a:t>1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5755" y="5568438"/>
            <a:ext cx="7745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+mn-ea"/>
                <a:ea typeface="+mn-ea"/>
              </a:rPr>
              <a:t>线程</a:t>
            </a:r>
            <a:r>
              <a:rPr lang="en-US" altLang="zh-CN" dirty="0" smtClean="0">
                <a:latin typeface="+mn-ea"/>
                <a:ea typeface="+mn-ea"/>
              </a:rPr>
              <a:t>2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5755" y="5935306"/>
            <a:ext cx="7745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+mn-ea"/>
                <a:ea typeface="+mn-ea"/>
              </a:rPr>
              <a:t>线程</a:t>
            </a:r>
            <a:r>
              <a:rPr lang="en-US" altLang="zh-CN" dirty="0" smtClean="0">
                <a:latin typeface="+mn-ea"/>
                <a:ea typeface="+mn-ea"/>
              </a:rPr>
              <a:t>3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27824" y="4846976"/>
            <a:ext cx="3129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8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126019" y="4897133"/>
            <a:ext cx="5693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105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717354" y="5194205"/>
            <a:ext cx="5693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100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072029" y="5244362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477737" y="4876379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559274" y="5573991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721588" y="5601846"/>
            <a:ext cx="4411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10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357307" y="5924954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7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519621" y="5941658"/>
            <a:ext cx="4411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93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0" y="5216308"/>
            <a:ext cx="859759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9609" y="4885067"/>
            <a:ext cx="859759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-12694" y="5937770"/>
            <a:ext cx="859759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-3085" y="5606529"/>
            <a:ext cx="859759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-12694" y="6321111"/>
            <a:ext cx="859759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6295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>
                <a:latin typeface="+mn-ea"/>
                <a:ea typeface="+mn-ea"/>
              </a:rPr>
              <a:t>不规则问题的对策</a:t>
            </a:r>
            <a:endParaRPr lang="zh-CN" altLang="en-US" b="0" dirty="0"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209584"/>
          </a:xfrm>
        </p:spPr>
        <p:txBody>
          <a:bodyPr/>
          <a:lstStyle/>
          <a:p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Persistent thread</a:t>
            </a:r>
          </a:p>
          <a:p>
            <a:pPr lvl="1"/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通过每个线程承担多个任务单元来均摊工作量</a:t>
            </a:r>
            <a:endParaRPr lang="en-US" altLang="zh-CN" dirty="0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47131" y="2990243"/>
            <a:ext cx="7349464" cy="1900666"/>
            <a:chOff x="390293" y="2704788"/>
            <a:chExt cx="7349464" cy="1900666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0293" y="2704788"/>
              <a:ext cx="2532137" cy="1900666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63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7805" y="2704788"/>
              <a:ext cx="2532137" cy="1900666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63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07620" y="2704788"/>
              <a:ext cx="2532137" cy="1900666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63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椭圆形标注 8"/>
          <p:cNvSpPr/>
          <p:nvPr/>
        </p:nvSpPr>
        <p:spPr>
          <a:xfrm>
            <a:off x="1689030" y="2567455"/>
            <a:ext cx="626036" cy="445090"/>
          </a:xfrm>
          <a:prstGeom prst="wedgeEllipseCallout">
            <a:avLst>
              <a:gd name="adj1" fmla="val -13854"/>
              <a:gd name="adj2" fmla="val 9584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100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0" name="椭圆形标注 9"/>
          <p:cNvSpPr/>
          <p:nvPr/>
        </p:nvSpPr>
        <p:spPr>
          <a:xfrm>
            <a:off x="2518607" y="2567455"/>
            <a:ext cx="626036" cy="445090"/>
          </a:xfrm>
          <a:prstGeom prst="wedgeEllipseCallout">
            <a:avLst>
              <a:gd name="adj1" fmla="val -13854"/>
              <a:gd name="adj2" fmla="val 9584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1" name="椭圆形标注 10"/>
          <p:cNvSpPr/>
          <p:nvPr/>
        </p:nvSpPr>
        <p:spPr>
          <a:xfrm>
            <a:off x="945527" y="2545153"/>
            <a:ext cx="626036" cy="445090"/>
          </a:xfrm>
          <a:prstGeom prst="wedgeEllipseCallout">
            <a:avLst>
              <a:gd name="adj1" fmla="val -13854"/>
              <a:gd name="adj2" fmla="val 9584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8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2" name="椭圆形标注 11"/>
          <p:cNvSpPr/>
          <p:nvPr/>
        </p:nvSpPr>
        <p:spPr>
          <a:xfrm>
            <a:off x="4108845" y="2607102"/>
            <a:ext cx="626036" cy="445090"/>
          </a:xfrm>
          <a:prstGeom prst="wedgeEllipseCallout">
            <a:avLst>
              <a:gd name="adj1" fmla="val -13854"/>
              <a:gd name="adj2" fmla="val 9584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105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3" name="椭圆形标注 12"/>
          <p:cNvSpPr/>
          <p:nvPr/>
        </p:nvSpPr>
        <p:spPr>
          <a:xfrm>
            <a:off x="4938422" y="2607102"/>
            <a:ext cx="626036" cy="445090"/>
          </a:xfrm>
          <a:prstGeom prst="wedgeEllipseCallout">
            <a:avLst>
              <a:gd name="adj1" fmla="val -13854"/>
              <a:gd name="adj2" fmla="val 9584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4" name="椭圆形标注 13"/>
          <p:cNvSpPr/>
          <p:nvPr/>
        </p:nvSpPr>
        <p:spPr>
          <a:xfrm>
            <a:off x="3365342" y="2584800"/>
            <a:ext cx="626036" cy="445090"/>
          </a:xfrm>
          <a:prstGeom prst="wedgeEllipseCallout">
            <a:avLst>
              <a:gd name="adj1" fmla="val -13854"/>
              <a:gd name="adj2" fmla="val 9584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7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5" name="椭圆形标注 14"/>
          <p:cNvSpPr/>
          <p:nvPr/>
        </p:nvSpPr>
        <p:spPr>
          <a:xfrm>
            <a:off x="6550962" y="2629404"/>
            <a:ext cx="626036" cy="445090"/>
          </a:xfrm>
          <a:prstGeom prst="wedgeEllipseCallout">
            <a:avLst>
              <a:gd name="adj1" fmla="val -13854"/>
              <a:gd name="adj2" fmla="val 9584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93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6" name="椭圆形标注 15"/>
          <p:cNvSpPr/>
          <p:nvPr/>
        </p:nvSpPr>
        <p:spPr>
          <a:xfrm>
            <a:off x="7380539" y="2629404"/>
            <a:ext cx="626036" cy="445090"/>
          </a:xfrm>
          <a:prstGeom prst="wedgeEllipseCallout">
            <a:avLst>
              <a:gd name="adj1" fmla="val -13854"/>
              <a:gd name="adj2" fmla="val 9584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7" name="椭圆形标注 16"/>
          <p:cNvSpPr/>
          <p:nvPr/>
        </p:nvSpPr>
        <p:spPr>
          <a:xfrm>
            <a:off x="5807459" y="2607102"/>
            <a:ext cx="626036" cy="445090"/>
          </a:xfrm>
          <a:prstGeom prst="wedgeEllipseCallout">
            <a:avLst>
              <a:gd name="adj1" fmla="val -13854"/>
              <a:gd name="adj2" fmla="val 9584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10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5755" y="4846976"/>
            <a:ext cx="7745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+mn-ea"/>
                <a:ea typeface="+mn-ea"/>
              </a:rPr>
              <a:t>线程</a:t>
            </a:r>
            <a:r>
              <a:rPr lang="en-US" altLang="zh-CN" dirty="0">
                <a:latin typeface="+mn-ea"/>
                <a:ea typeface="+mn-ea"/>
              </a:rPr>
              <a:t>0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5755" y="5213844"/>
            <a:ext cx="7745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+mn-ea"/>
                <a:ea typeface="+mn-ea"/>
              </a:rPr>
              <a:t>线程</a:t>
            </a:r>
            <a:r>
              <a:rPr lang="en-US" altLang="zh-CN" dirty="0" smtClean="0">
                <a:latin typeface="+mn-ea"/>
                <a:ea typeface="+mn-ea"/>
              </a:rPr>
              <a:t>1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5755" y="5568438"/>
            <a:ext cx="7745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+mn-ea"/>
                <a:ea typeface="+mn-ea"/>
              </a:rPr>
              <a:t>线程</a:t>
            </a:r>
            <a:r>
              <a:rPr lang="en-US" altLang="zh-CN" dirty="0" smtClean="0">
                <a:latin typeface="+mn-ea"/>
                <a:ea typeface="+mn-ea"/>
              </a:rPr>
              <a:t>2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5755" y="5935306"/>
            <a:ext cx="7745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+mn-ea"/>
                <a:ea typeface="+mn-ea"/>
              </a:rPr>
              <a:t>线程</a:t>
            </a:r>
            <a:r>
              <a:rPr lang="en-US" altLang="zh-CN" dirty="0" smtClean="0">
                <a:latin typeface="+mn-ea"/>
                <a:ea typeface="+mn-ea"/>
              </a:rPr>
              <a:t>3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27824" y="4846976"/>
            <a:ext cx="3129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8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108845" y="5576663"/>
            <a:ext cx="5693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105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717354" y="5194205"/>
            <a:ext cx="5693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100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070925" y="5951779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477737" y="4876379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559274" y="5573991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721588" y="4876379"/>
            <a:ext cx="4411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10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357307" y="5924954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7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519621" y="5941658"/>
            <a:ext cx="4411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93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0" y="5216308"/>
            <a:ext cx="859759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9609" y="4885067"/>
            <a:ext cx="859759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-12694" y="5937770"/>
            <a:ext cx="859759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-3085" y="5606529"/>
            <a:ext cx="859759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-12694" y="6321111"/>
            <a:ext cx="859759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6965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>
                <a:latin typeface="黑体" pitchFamily="49" charset="-122"/>
                <a:ea typeface="黑体" pitchFamily="49" charset="-122"/>
              </a:rPr>
              <a:t>开始</a:t>
            </a:r>
            <a:r>
              <a:rPr lang="en-US" altLang="zh-CN" b="0" dirty="0" smtClean="0">
                <a:latin typeface="黑体" pitchFamily="49" charset="-122"/>
                <a:ea typeface="黑体" pitchFamily="49" charset="-122"/>
              </a:rPr>
              <a:t>BSGP</a:t>
            </a:r>
            <a:r>
              <a:rPr lang="zh-CN" altLang="en-US" b="0" dirty="0" smtClean="0">
                <a:latin typeface="黑体" pitchFamily="49" charset="-122"/>
                <a:ea typeface="黑体" pitchFamily="49" charset="-122"/>
              </a:rPr>
              <a:t>编程</a:t>
            </a:r>
            <a:endParaRPr lang="zh-CN" altLang="en-US" b="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需要的东西：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lvl="1"/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NVIDIA GeForce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显卡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lvl="1"/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对应版本的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CUDA Toolkit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和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Driver</a:t>
            </a:r>
          </a:p>
          <a:p>
            <a:pPr lvl="1"/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BSGP compiler</a:t>
            </a:r>
          </a:p>
          <a:p>
            <a:r>
              <a:rPr lang="zh-CN" altLang="en-US" dirty="0">
                <a:latin typeface="宋体" pitchFamily="2" charset="-122"/>
                <a:ea typeface="宋体" pitchFamily="2" charset="-122"/>
              </a:rPr>
              <a:t>不需要的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东西：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lvl="1"/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并行编程的经验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lvl="1"/>
            <a:r>
              <a:rPr lang="en-US" altLang="zh-CN" dirty="0">
                <a:latin typeface="宋体" pitchFamily="2" charset="-122"/>
                <a:ea typeface="宋体" pitchFamily="2" charset="-122"/>
              </a:rPr>
              <a:t>CUDA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的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经验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lvl="1"/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GPU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体系结构知识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4942" y="3912392"/>
            <a:ext cx="2690638" cy="185836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5805018" y="591082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+mn-ea"/>
                <a:ea typeface="+mn-ea"/>
              </a:rPr>
              <a:t>任何人</a:t>
            </a:r>
            <a:r>
              <a:rPr lang="zh-CN" altLang="en-US" dirty="0" smtClean="0">
                <a:latin typeface="+mn-ea"/>
                <a:ea typeface="+mn-ea"/>
              </a:rPr>
              <a:t>都能用</a:t>
            </a:r>
            <a:r>
              <a:rPr lang="en-US" altLang="zh-CN" dirty="0" smtClean="0">
                <a:latin typeface="+mn-ea"/>
                <a:ea typeface="+mn-ea"/>
              </a:rPr>
              <a:t>BSGP</a:t>
            </a:r>
            <a:endParaRPr lang="zh-CN" altLang="en-US" dirty="0">
              <a:latin typeface="+mn-ea"/>
              <a:ea typeface="+mn-ea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5079" y="3523785"/>
            <a:ext cx="2001764" cy="244513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1877" y="2525753"/>
            <a:ext cx="2013840" cy="180099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7822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Persistent thread</a:t>
            </a:r>
            <a:endParaRPr lang="zh-CN" altLang="en-US" b="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774687"/>
          </a:xfrm>
        </p:spPr>
        <p:txBody>
          <a:bodyPr/>
          <a:lstStyle/>
          <a:p>
            <a:r>
              <a:rPr lang="zh-CN" altLang="en-US" dirty="0">
                <a:latin typeface="宋体" pitchFamily="2" charset="-122"/>
                <a:ea typeface="宋体" pitchFamily="2" charset="-122"/>
              </a:rPr>
              <a:t>固有代价比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fork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低</a:t>
            </a:r>
            <a:endParaRPr lang="en-US" altLang="zh-CN" dirty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dirty="0">
                <a:latin typeface="宋体" pitchFamily="2" charset="-122"/>
                <a:ea typeface="宋体" pitchFamily="2" charset="-122"/>
              </a:rPr>
              <a:t>不需要额外的归并操作</a:t>
            </a:r>
            <a:endParaRPr lang="en-US" altLang="zh-CN" dirty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类似传统并行方式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BSGP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允许选择</a:t>
            </a:r>
            <a:r>
              <a:rPr lang="en-US" altLang="zh-CN" dirty="0" err="1" smtClean="0">
                <a:latin typeface="宋体" pitchFamily="2" charset="-122"/>
                <a:ea typeface="宋体" pitchFamily="2" charset="-122"/>
              </a:rPr>
              <a:t>forall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的具体实现方式，其中包含几种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persistent thread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方式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lvl="1"/>
            <a:r>
              <a:rPr lang="en-US" altLang="zh-CN" dirty="0" err="1" smtClean="0">
                <a:latin typeface="宋体" pitchFamily="2" charset="-122"/>
                <a:ea typeface="宋体" pitchFamily="2" charset="-122"/>
              </a:rPr>
              <a:t>cudevBigLoop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：减少线程，每个线程加个循环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lvl="1"/>
            <a:r>
              <a:rPr lang="en-US" altLang="zh-CN" dirty="0" err="1" smtClean="0">
                <a:latin typeface="宋体" pitchFamily="2" charset="-122"/>
                <a:ea typeface="宋体" pitchFamily="2" charset="-122"/>
              </a:rPr>
              <a:t>cudevPersistent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：全局任务队列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lvl="1"/>
            <a:r>
              <a:rPr lang="en-US" altLang="zh-CN" dirty="0" err="1" smtClean="0">
                <a:latin typeface="宋体" pitchFamily="2" charset="-122"/>
                <a:ea typeface="宋体" pitchFamily="2" charset="-122"/>
              </a:rPr>
              <a:t>cudevTimedPersistent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：任务队列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+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线程运行时间控制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1726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做一个大工程</a:t>
            </a:r>
            <a:endParaRPr lang="zh-CN" altLang="en-US" b="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99" y="1600201"/>
            <a:ext cx="5905099" cy="3774687"/>
          </a:xfrm>
        </p:spPr>
        <p:txBody>
          <a:bodyPr/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集成到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Visual Studio</a:t>
            </a:r>
          </a:p>
          <a:p>
            <a:pPr lvl="1"/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将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rules/</a:t>
            </a:r>
            <a:r>
              <a:rPr lang="en-US" altLang="zh-CN" dirty="0" err="1" smtClean="0">
                <a:latin typeface="宋体" pitchFamily="2" charset="-122"/>
                <a:ea typeface="宋体" pitchFamily="2" charset="-122"/>
              </a:rPr>
              <a:t>bsgp.rules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加入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VC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工程里的自定义编译规则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推荐编译选项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lvl="1"/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Debug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-O0 -g -</a:t>
            </a:r>
            <a:r>
              <a:rPr lang="en-US" altLang="zh-CN" dirty="0" err="1" smtClean="0">
                <a:latin typeface="宋体" pitchFamily="2" charset="-122"/>
                <a:ea typeface="宋体" pitchFamily="2" charset="-122"/>
              </a:rPr>
              <a:t>Dforce_checkpoint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lvl="1"/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Release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-O3 -</a:t>
            </a:r>
            <a:r>
              <a:rPr lang="en-US" altLang="zh-CN" dirty="0" err="1" smtClean="0">
                <a:latin typeface="宋体" pitchFamily="2" charset="-122"/>
                <a:ea typeface="宋体" pitchFamily="2" charset="-122"/>
              </a:rPr>
              <a:t>Dnodebug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Debug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版可用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Visual Studio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单步跟踪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CPU code</a:t>
            </a:r>
          </a:p>
        </p:txBody>
      </p:sp>
    </p:spTree>
    <p:extLst>
      <p:ext uri="{BB962C8B-B14F-4D97-AF65-F5344CB8AC3E}">
        <p14:creationId xmlns:p14="http://schemas.microsoft.com/office/powerpoint/2010/main" val="230449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多文件编程</a:t>
            </a:r>
            <a:endParaRPr lang="zh-CN" altLang="en-US" b="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774687"/>
          </a:xfrm>
        </p:spPr>
        <p:txBody>
          <a:bodyPr/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三种方式：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uses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import/export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unique</a:t>
            </a:r>
          </a:p>
          <a:p>
            <a:endParaRPr lang="en-US" altLang="zh-CN" dirty="0" smtClean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1712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多文件编程</a:t>
            </a:r>
            <a:endParaRPr lang="zh-CN" altLang="en-US" b="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655633"/>
          </a:xfrm>
        </p:spPr>
        <p:txBody>
          <a:bodyPr/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三种方式：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uses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import/export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unique</a:t>
            </a:r>
          </a:p>
          <a:p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uses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BSGP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内部支持的方式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lvl="1"/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uses </a:t>
            </a:r>
            <a:r>
              <a:rPr lang="en-US" altLang="zh-CN" dirty="0" err="1" smtClean="0">
                <a:latin typeface="宋体" pitchFamily="2" charset="-122"/>
                <a:ea typeface="宋体" pitchFamily="2" charset="-122"/>
              </a:rPr>
              <a:t>cubsgp,bsgpdbg,windows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lvl="1"/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被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uses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的文件不加入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VC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工程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优点：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lvl="1"/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不需要专门写头文件或接口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lvl="1"/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重复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编译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少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缺点：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lvl="1"/>
            <a:r>
              <a:rPr lang="zh-CN" altLang="en-US" dirty="0">
                <a:latin typeface="宋体" pitchFamily="2" charset="-122"/>
                <a:ea typeface="宋体" pitchFamily="2" charset="-122"/>
              </a:rPr>
              <a:t>每次都要重新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编译被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uses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的文件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dirty="0" smtClean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7236" y="2215958"/>
            <a:ext cx="2158944" cy="3939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6987941" y="3686476"/>
            <a:ext cx="678767" cy="173255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47496" y="3569187"/>
            <a:ext cx="6719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uses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823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多文件编程</a:t>
            </a:r>
            <a:endParaRPr lang="zh-CN" altLang="en-US" b="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655633"/>
          </a:xfrm>
        </p:spPr>
        <p:txBody>
          <a:bodyPr/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三种方式：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uses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import/export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unique</a:t>
            </a:r>
          </a:p>
          <a:p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import/export</a:t>
            </a:r>
          </a:p>
          <a:p>
            <a:endParaRPr lang="en-US" altLang="zh-CN" dirty="0" smtClean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7236" y="2215958"/>
            <a:ext cx="2158944" cy="3939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7019475" y="3851891"/>
            <a:ext cx="1017620" cy="163450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556" y="2621320"/>
            <a:ext cx="5449672" cy="2461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556" y="5082462"/>
            <a:ext cx="3492065" cy="254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681" y="5346955"/>
            <a:ext cx="3520940" cy="472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5267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多文件编程</a:t>
            </a:r>
            <a:endParaRPr lang="zh-CN" altLang="en-US" b="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655633"/>
          </a:xfrm>
        </p:spPr>
        <p:txBody>
          <a:bodyPr/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三种方式：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uses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import/export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unique</a:t>
            </a:r>
          </a:p>
          <a:p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import/export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：类似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C</a:t>
            </a:r>
          </a:p>
          <a:p>
            <a:pPr lvl="1"/>
            <a:r>
              <a:rPr lang="zh-CN" altLang="en-US" dirty="0">
                <a:latin typeface="宋体" pitchFamily="2" charset="-122"/>
                <a:ea typeface="宋体" pitchFamily="2" charset="-122"/>
              </a:rPr>
              <a:t>所有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文件各自独立编译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lvl="1"/>
            <a:r>
              <a:rPr lang="zh-CN" altLang="en-US" dirty="0">
                <a:latin typeface="宋体" pitchFamily="2" charset="-122"/>
                <a:ea typeface="宋体" pitchFamily="2" charset="-122"/>
              </a:rPr>
              <a:t>通过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函数声明访问其他文件的函数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优点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lvl="1"/>
            <a:r>
              <a:rPr lang="zh-CN" altLang="en-US" dirty="0">
                <a:latin typeface="宋体" pitchFamily="2" charset="-122"/>
                <a:ea typeface="宋体" pitchFamily="2" charset="-122"/>
              </a:rPr>
              <a:t>重编译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少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lvl="1"/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可以和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C/C++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程序相互引用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缺点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lvl="1"/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需要写函数声明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lvl="1"/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dirty="0" smtClean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7236" y="2215958"/>
            <a:ext cx="2158944" cy="3939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7019475" y="3851891"/>
            <a:ext cx="1017620" cy="163450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529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多文件编程</a:t>
            </a:r>
            <a:endParaRPr lang="zh-CN" altLang="en-US" b="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655633"/>
          </a:xfrm>
        </p:spPr>
        <p:txBody>
          <a:bodyPr/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三种方式：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uses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import/export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unique</a:t>
            </a:r>
          </a:p>
          <a:p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unique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：类似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extern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的机制</a:t>
            </a:r>
            <a:endParaRPr lang="en-US" altLang="zh-CN" dirty="0">
              <a:latin typeface="宋体" pitchFamily="2" charset="-122"/>
              <a:ea typeface="宋体" pitchFamily="2" charset="-122"/>
            </a:endParaRPr>
          </a:p>
          <a:p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dirty="0" smtClean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7236" y="2215958"/>
            <a:ext cx="2158944" cy="3939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7019475" y="3851891"/>
            <a:ext cx="1017620" cy="163450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739" y="2932729"/>
            <a:ext cx="3909085" cy="996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2549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多文件编程</a:t>
            </a:r>
            <a:endParaRPr lang="zh-CN" altLang="en-US" b="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655633"/>
          </a:xfrm>
        </p:spPr>
        <p:txBody>
          <a:bodyPr/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三种方式：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uses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import/export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unique</a:t>
            </a:r>
          </a:p>
          <a:p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unique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：类似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extern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的机制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lvl="1"/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定义进程唯一变量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优点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lvl="1"/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跨模块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/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跨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DLL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交互 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例如插件系统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)</a:t>
            </a:r>
          </a:p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缺点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lvl="1"/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功能比较有限，只支持全局变量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dirty="0" smtClean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7236" y="2215958"/>
            <a:ext cx="2158944" cy="3939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7019475" y="3851891"/>
            <a:ext cx="1017620" cy="163450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320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097" y="2198068"/>
            <a:ext cx="7613350" cy="405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>
                <a:latin typeface="黑体" pitchFamily="49" charset="-122"/>
                <a:ea typeface="黑体" pitchFamily="49" charset="-122"/>
              </a:rPr>
              <a:t>第一个</a:t>
            </a:r>
            <a:r>
              <a:rPr lang="en-US" altLang="zh-CN" b="0" dirty="0" smtClean="0">
                <a:latin typeface="黑体" pitchFamily="49" charset="-122"/>
                <a:ea typeface="黑体" pitchFamily="49" charset="-122"/>
              </a:rPr>
              <a:t>BSGP</a:t>
            </a:r>
            <a:r>
              <a:rPr lang="zh-CN" altLang="en-US" b="0" dirty="0" smtClean="0">
                <a:latin typeface="黑体" pitchFamily="49" charset="-122"/>
                <a:ea typeface="黑体" pitchFamily="49" charset="-122"/>
              </a:rPr>
              <a:t>程序</a:t>
            </a:r>
            <a:endParaRPr lang="zh-CN" altLang="en-US" b="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99" y="1600201"/>
            <a:ext cx="7984274" cy="4525433"/>
          </a:xfrm>
        </p:spPr>
        <p:txBody>
          <a:bodyPr/>
          <a:lstStyle/>
          <a:p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GPU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上的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Hello world </a:t>
            </a:r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(live demo)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6239" y="3507636"/>
            <a:ext cx="1651332" cy="1825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756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0" dirty="0" smtClean="0">
                <a:latin typeface="黑体" pitchFamily="49" charset="-122"/>
                <a:ea typeface="黑体" pitchFamily="49" charset="-122"/>
              </a:rPr>
              <a:t>BSGP</a:t>
            </a:r>
            <a:r>
              <a:rPr lang="zh-CN" altLang="en-US" b="0" dirty="0" smtClean="0">
                <a:latin typeface="黑体" pitchFamily="49" charset="-122"/>
                <a:ea typeface="黑体" pitchFamily="49" charset="-122"/>
              </a:rPr>
              <a:t>程序的特点</a:t>
            </a:r>
            <a:endParaRPr lang="zh-CN" altLang="en-US" b="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99" y="1600201"/>
            <a:ext cx="7984274" cy="4525433"/>
          </a:xfrm>
        </p:spPr>
        <p:txBody>
          <a:bodyPr/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程序结构和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CPU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程序很像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语法上有细微区别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关键概念：线程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5005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>
                <a:latin typeface="黑体" pitchFamily="49" charset="-122"/>
                <a:ea typeface="黑体" pitchFamily="49" charset="-122"/>
              </a:rPr>
              <a:t>传统的线程</a:t>
            </a:r>
            <a:endParaRPr lang="zh-CN" altLang="en-US" b="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5575610" cy="4525433"/>
          </a:xfrm>
        </p:spPr>
        <p:txBody>
          <a:bodyPr/>
          <a:lstStyle/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传统并行计算：小作坊式的并行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一个线程 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=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一个师傅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数量少，工作复杂，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固有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代价大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lvl="1"/>
            <a:r>
              <a:rPr lang="en-US" altLang="zh-CN" dirty="0" err="1" smtClean="0">
                <a:latin typeface="+mj-lt"/>
                <a:ea typeface="宋体" pitchFamily="2" charset="-122"/>
              </a:rPr>
              <a:t>CreateThread</a:t>
            </a:r>
            <a:endParaRPr lang="en-US" altLang="zh-CN" dirty="0" smtClean="0">
              <a:latin typeface="+mj-lt"/>
              <a:ea typeface="宋体" pitchFamily="2" charset="-122"/>
            </a:endParaRPr>
          </a:p>
          <a:p>
            <a:r>
              <a:rPr lang="zh-CN" altLang="en-US" dirty="0">
                <a:latin typeface="宋体" pitchFamily="2" charset="-122"/>
                <a:ea typeface="宋体" pitchFamily="2" charset="-122"/>
              </a:rPr>
              <a:t>一个人干活，三个人闲着</a:t>
            </a:r>
            <a:endParaRPr lang="en-US" altLang="zh-CN" dirty="0">
              <a:latin typeface="宋体" pitchFamily="2" charset="-122"/>
              <a:ea typeface="宋体" pitchFamily="2" charset="-122"/>
            </a:endParaRPr>
          </a:p>
          <a:p>
            <a:pPr lvl="1"/>
            <a:r>
              <a:rPr lang="zh-CN" altLang="en-US" dirty="0">
                <a:latin typeface="宋体" pitchFamily="2" charset="-122"/>
                <a:ea typeface="宋体" pitchFamily="2" charset="-122"/>
              </a:rPr>
              <a:t>难以充分利用处理能力</a:t>
            </a:r>
            <a:endParaRPr lang="en-US" altLang="zh-CN" dirty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同步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、冲突各种问题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很多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050570" y="4189854"/>
            <a:ext cx="3852799" cy="2090119"/>
          </a:xfrm>
          <a:prstGeom prst="rect">
            <a:avLst/>
          </a:prstGeom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椭圆形标注 7"/>
          <p:cNvSpPr/>
          <p:nvPr/>
        </p:nvSpPr>
        <p:spPr>
          <a:xfrm>
            <a:off x="4854185" y="3282214"/>
            <a:ext cx="2050181" cy="859513"/>
          </a:xfrm>
          <a:prstGeom prst="wedgeEllipseCallout">
            <a:avLst>
              <a:gd name="adj1" fmla="val 2608"/>
              <a:gd name="adj2" fmla="val 97791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大哥，加油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~</a:t>
            </a:r>
          </a:p>
          <a:p>
            <a:pPr algn="ctr"/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我们等着你</a:t>
            </a:r>
            <a:endParaRPr lang="zh-CN" altLang="en-US" dirty="0"/>
          </a:p>
        </p:txBody>
      </p:sp>
      <p:sp>
        <p:nvSpPr>
          <p:cNvPr id="9" name="椭圆形标注 8"/>
          <p:cNvSpPr/>
          <p:nvPr/>
        </p:nvSpPr>
        <p:spPr>
          <a:xfrm>
            <a:off x="6904366" y="3097730"/>
            <a:ext cx="2239634" cy="859513"/>
          </a:xfrm>
          <a:prstGeom prst="wedgeEllipseCallout">
            <a:avLst>
              <a:gd name="adj1" fmla="val -13723"/>
              <a:gd name="adj2" fmla="val 88832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早知道把总线让给他们了</a:t>
            </a:r>
            <a:endParaRPr lang="zh-CN" altLang="en-US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148096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0" dirty="0" smtClean="0">
                <a:latin typeface="黑体" pitchFamily="49" charset="-122"/>
                <a:ea typeface="黑体" pitchFamily="49" charset="-122"/>
              </a:rPr>
              <a:t>GPU</a:t>
            </a:r>
            <a:r>
              <a:rPr lang="zh-CN" altLang="en-US" b="0" dirty="0" smtClean="0">
                <a:latin typeface="黑体" pitchFamily="49" charset="-122"/>
                <a:ea typeface="黑体" pitchFamily="49" charset="-122"/>
              </a:rPr>
              <a:t>线程</a:t>
            </a:r>
            <a:endParaRPr lang="zh-CN" altLang="en-US" b="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99" y="1600201"/>
            <a:ext cx="8564138" cy="4525433"/>
          </a:xfrm>
        </p:spPr>
        <p:txBody>
          <a:bodyPr/>
          <a:lstStyle/>
          <a:p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GPU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：类似工业流水线的大规模并行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一个线程 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=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一个工人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dirty="0">
                <a:latin typeface="宋体" pitchFamily="2" charset="-122"/>
                <a:ea typeface="宋体" pitchFamily="2" charset="-122"/>
              </a:rPr>
              <a:t>数量多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，工作单纯，固有代价小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 lvl="1"/>
            <a:r>
              <a:rPr lang="en-US" altLang="zh-CN" dirty="0" err="1" smtClean="0">
                <a:latin typeface="+mj-lt"/>
                <a:ea typeface="宋体" pitchFamily="2" charset="-122"/>
              </a:rPr>
              <a:t>forall</a:t>
            </a:r>
            <a:r>
              <a:rPr lang="zh-CN" altLang="en-US" dirty="0" smtClean="0">
                <a:latin typeface="+mj-lt"/>
                <a:ea typeface="宋体" pitchFamily="2" charset="-122"/>
              </a:rPr>
              <a:t>循环的每次迭代</a:t>
            </a:r>
            <a:endParaRPr lang="en-US" altLang="zh-CN" dirty="0" smtClean="0">
              <a:latin typeface="+mj-lt"/>
              <a:ea typeface="宋体" pitchFamily="2" charset="-122"/>
            </a:endParaRPr>
          </a:p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自动调度，流水作业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dirty="0">
                <a:latin typeface="宋体" pitchFamily="2" charset="-122"/>
                <a:ea typeface="宋体" pitchFamily="2" charset="-122"/>
              </a:rPr>
              <a:t>处理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能力利用较充分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dirty="0" smtClean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63986" y="3722913"/>
            <a:ext cx="3023880" cy="267006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1577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117" y="2190342"/>
            <a:ext cx="7542494" cy="4018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>
                <a:latin typeface="黑体" pitchFamily="49" charset="-122"/>
                <a:ea typeface="黑体" pitchFamily="49" charset="-122"/>
              </a:rPr>
              <a:t>回到刚才的</a:t>
            </a:r>
            <a:r>
              <a:rPr lang="en-US" altLang="zh-CN" b="0" dirty="0" smtClean="0">
                <a:latin typeface="黑体" pitchFamily="49" charset="-122"/>
                <a:ea typeface="黑体" pitchFamily="49" charset="-122"/>
              </a:rPr>
              <a:t>BSGP</a:t>
            </a:r>
            <a:r>
              <a:rPr lang="zh-CN" altLang="en-US" b="0" dirty="0" smtClean="0">
                <a:latin typeface="黑体" pitchFamily="49" charset="-122"/>
                <a:ea typeface="黑体" pitchFamily="49" charset="-122"/>
              </a:rPr>
              <a:t>程序</a:t>
            </a:r>
            <a:endParaRPr lang="zh-CN" altLang="en-US" b="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6239" y="3507636"/>
            <a:ext cx="1651332" cy="1825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486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1598</Words>
  <Application>Microsoft Office PowerPoint</Application>
  <PresentationFormat>全屏显示(4:3)</PresentationFormat>
  <Paragraphs>323</Paragraphs>
  <Slides>47</Slides>
  <Notes>23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48" baseType="lpstr">
      <vt:lpstr>Office Theme</vt:lpstr>
      <vt:lpstr>实用BSGP编程</vt:lpstr>
      <vt:lpstr>什么是BSGP</vt:lpstr>
      <vt:lpstr>行云流水的编程</vt:lpstr>
      <vt:lpstr>开始BSGP编程</vt:lpstr>
      <vt:lpstr>第一个BSGP程序</vt:lpstr>
      <vt:lpstr>BSGP程序的特点</vt:lpstr>
      <vt:lpstr>传统的线程</vt:lpstr>
      <vt:lpstr>GPU线程</vt:lpstr>
      <vt:lpstr>回到刚才的BSGP程序</vt:lpstr>
      <vt:lpstr>回到刚才的BSGP程序</vt:lpstr>
      <vt:lpstr>我们万众一心：线程的集体观</vt:lpstr>
      <vt:lpstr>我们万众一心：线程的集体观</vt:lpstr>
      <vt:lpstr>集体观的应用：Image filtering</vt:lpstr>
      <vt:lpstr>集体观的应用：Image filtering</vt:lpstr>
      <vt:lpstr>看齐，报数，整队：集体操作</vt:lpstr>
      <vt:lpstr>看齐：barrier</vt:lpstr>
      <vt:lpstr>报数：scan</vt:lpstr>
      <vt:lpstr>scan的主要用途</vt:lpstr>
      <vt:lpstr>scan实例</vt:lpstr>
      <vt:lpstr>整队：线程顺序调整</vt:lpstr>
      <vt:lpstr>综合实例</vt:lpstr>
      <vt:lpstr>中场休息 &amp; 高级技术的分割线</vt:lpstr>
      <vt:lpstr>调试</vt:lpstr>
      <vt:lpstr>assert</vt:lpstr>
      <vt:lpstr>debug.watch</vt:lpstr>
      <vt:lpstr>plot.imagexy</vt:lpstr>
      <vt:lpstr>元编程：Meta-programming</vt:lpstr>
      <vt:lpstr>元编程：Meta-programming</vt:lpstr>
      <vt:lpstr>存储寄存器化</vt:lpstr>
      <vt:lpstr>判断外提</vt:lpstr>
      <vt:lpstr>判断外提</vt:lpstr>
      <vt:lpstr>其它高级语言功能</vt:lpstr>
      <vt:lpstr>当问题变得复杂时……</vt:lpstr>
      <vt:lpstr>不规则问题的对策</vt:lpstr>
      <vt:lpstr>BSGP的实现：调整并行度</vt:lpstr>
      <vt:lpstr>fork的问题</vt:lpstr>
      <vt:lpstr>不规则问题的对策</vt:lpstr>
      <vt:lpstr>不规则问题的对策</vt:lpstr>
      <vt:lpstr>不规则问题的对策</vt:lpstr>
      <vt:lpstr>Persistent thread</vt:lpstr>
      <vt:lpstr>做一个大工程</vt:lpstr>
      <vt:lpstr>多文件编程</vt:lpstr>
      <vt:lpstr>多文件编程</vt:lpstr>
      <vt:lpstr>多文件编程</vt:lpstr>
      <vt:lpstr>多文件编程</vt:lpstr>
      <vt:lpstr>多文件编程</vt:lpstr>
      <vt:lpstr>多文件编程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2010-09-23T09:45:07Z</dcterms:created>
  <dcterms:modified xsi:type="dcterms:W3CDTF">2010-09-25T14:36:30Z</dcterms:modified>
</cp:coreProperties>
</file>